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3" r:id="rId1"/>
  </p:sldMasterIdLst>
  <p:notesMasterIdLst>
    <p:notesMasterId r:id="rId30"/>
  </p:notesMasterIdLst>
  <p:handoutMasterIdLst>
    <p:handoutMasterId r:id="rId31"/>
  </p:handoutMasterIdLst>
  <p:sldIdLst>
    <p:sldId id="256" r:id="rId2"/>
    <p:sldId id="259" r:id="rId3"/>
    <p:sldId id="263" r:id="rId4"/>
    <p:sldId id="553" r:id="rId5"/>
    <p:sldId id="554" r:id="rId6"/>
    <p:sldId id="260" r:id="rId7"/>
    <p:sldId id="264" r:id="rId8"/>
    <p:sldId id="258" r:id="rId9"/>
    <p:sldId id="555" r:id="rId10"/>
    <p:sldId id="262" r:id="rId11"/>
    <p:sldId id="556" r:id="rId12"/>
    <p:sldId id="557" r:id="rId13"/>
    <p:sldId id="559" r:id="rId14"/>
    <p:sldId id="558" r:id="rId15"/>
    <p:sldId id="562" r:id="rId16"/>
    <p:sldId id="625" r:id="rId17"/>
    <p:sldId id="569" r:id="rId18"/>
    <p:sldId id="570" r:id="rId19"/>
    <p:sldId id="261" r:id="rId20"/>
    <p:sldId id="266" r:id="rId21"/>
    <p:sldId id="635" r:id="rId22"/>
    <p:sldId id="571" r:id="rId23"/>
    <p:sldId id="594" r:id="rId24"/>
    <p:sldId id="616" r:id="rId25"/>
    <p:sldId id="618" r:id="rId26"/>
    <p:sldId id="630" r:id="rId27"/>
    <p:sldId id="631" r:id="rId28"/>
    <p:sldId id="632"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 Aranda" initials="AA"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C4F4F"/>
    <a:srgbClr val="E80000"/>
    <a:srgbClr val="90458D"/>
    <a:srgbClr val="4489FF"/>
    <a:srgbClr val="E82434"/>
    <a:srgbClr val="9237E8"/>
    <a:srgbClr val="172D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40" autoAdjust="0"/>
    <p:restoredTop sz="93899" autoAdjust="0"/>
  </p:normalViewPr>
  <p:slideViewPr>
    <p:cSldViewPr snapToGrid="0">
      <p:cViewPr varScale="1">
        <p:scale>
          <a:sx n="61" d="100"/>
          <a:sy n="61" d="100"/>
        </p:scale>
        <p:origin x="-968"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563383-E495-2747-A363-F28BCC8513A3}" type="datetimeFigureOut">
              <a:rPr lang="es-ES_tradnl" smtClean="0"/>
              <a:pPr/>
              <a:t>06/05/2019</a:t>
            </a:fld>
            <a:endParaRPr lang="es-ES_tradnl"/>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_tradnl"/>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B925B7-8CD7-604C-98A8-89BB83A824DD}" type="slidenum">
              <a:rPr lang="es-ES_tradnl" smtClean="0"/>
              <a:pPr/>
              <a:t>‹nº›</a:t>
            </a:fld>
            <a:endParaRPr lang="es-ES_tradnl"/>
          </a:p>
        </p:txBody>
      </p:sp>
    </p:spTree>
    <p:extLst>
      <p:ext uri="{BB962C8B-B14F-4D97-AF65-F5344CB8AC3E}">
        <p14:creationId xmlns:p14="http://schemas.microsoft.com/office/powerpoint/2010/main" val="3513399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74485D-464A-45F9-934A-0581455D1AEE}" type="datetimeFigureOut">
              <a:rPr lang="es-CL" smtClean="0"/>
              <a:pPr/>
              <a:t>06-05-2019</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5A1A49-0347-4CE6-BA34-2339FF9F3871}" type="slidenum">
              <a:rPr lang="es-CL" smtClean="0"/>
              <a:pPr/>
              <a:t>‹nº›</a:t>
            </a:fld>
            <a:endParaRPr lang="es-CL"/>
          </a:p>
        </p:txBody>
      </p:sp>
    </p:spTree>
    <p:extLst>
      <p:ext uri="{BB962C8B-B14F-4D97-AF65-F5344CB8AC3E}">
        <p14:creationId xmlns:p14="http://schemas.microsoft.com/office/powerpoint/2010/main" val="2905503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095A1A49-0347-4CE6-BA34-2339FF9F3871}" type="slidenum">
              <a:rPr lang="es-CL" smtClean="0"/>
              <a:pPr/>
              <a:t>17</a:t>
            </a:fld>
            <a:endParaRPr lang="es-CL"/>
          </a:p>
        </p:txBody>
      </p:sp>
    </p:spTree>
    <p:extLst>
      <p:ext uri="{BB962C8B-B14F-4D97-AF65-F5344CB8AC3E}">
        <p14:creationId xmlns:p14="http://schemas.microsoft.com/office/powerpoint/2010/main" val="38460458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pic>
        <p:nvPicPr>
          <p:cNvPr id="14" name="Imagen 13" descr="Fondo 02.png"/>
          <p:cNvPicPr>
            <a:picLocks noChangeAspect="1"/>
          </p:cNvPicPr>
          <p:nvPr userDrawn="1"/>
        </p:nvPicPr>
        <p:blipFill>
          <a:blip r:embed="rId2"/>
          <a:stretch>
            <a:fillRect/>
          </a:stretch>
        </p:blipFill>
        <p:spPr>
          <a:xfrm>
            <a:off x="0" y="0"/>
            <a:ext cx="12192000" cy="6858000"/>
          </a:xfrm>
          <a:prstGeom prst="rect">
            <a:avLst/>
          </a:prstGeom>
        </p:spPr>
      </p:pic>
      <p:pic>
        <p:nvPicPr>
          <p:cNvPr id="12" name="Imagen 11" descr="Logo.png"/>
          <p:cNvPicPr>
            <a:picLocks noChangeAspect="1"/>
          </p:cNvPicPr>
          <p:nvPr userDrawn="1"/>
        </p:nvPicPr>
        <p:blipFill>
          <a:blip r:embed="rId3"/>
          <a:stretch>
            <a:fillRect/>
          </a:stretch>
        </p:blipFill>
        <p:spPr>
          <a:xfrm>
            <a:off x="8718151" y="335888"/>
            <a:ext cx="2859024" cy="685800"/>
          </a:xfrm>
          <a:prstGeom prst="rect">
            <a:avLst/>
          </a:prstGeom>
        </p:spPr>
      </p:pic>
      <p:sp>
        <p:nvSpPr>
          <p:cNvPr id="17" name="Slide Number Placeholder 8"/>
          <p:cNvSpPr>
            <a:spLocks noGrp="1"/>
          </p:cNvSpPr>
          <p:nvPr>
            <p:ph type="sldNum" sz="quarter" idx="12"/>
          </p:nvPr>
        </p:nvSpPr>
        <p:spPr>
          <a:xfrm>
            <a:off x="8820727" y="6294437"/>
            <a:ext cx="2743200" cy="365125"/>
          </a:xfrm>
        </p:spPr>
        <p:txBody>
          <a:bodyPr/>
          <a:lstStyle/>
          <a:p>
            <a:fld id="{343F89DF-DEBC-4522-8E05-2BD0D8677D9C}" type="slidenum">
              <a:rPr lang="es-CL" smtClean="0"/>
              <a:pPr/>
              <a:t>‹nº›</a:t>
            </a:fld>
            <a:endParaRPr lang="es-CL" dirty="0"/>
          </a:p>
        </p:txBody>
      </p:sp>
      <p:sp>
        <p:nvSpPr>
          <p:cNvPr id="18" name="Rectángulo 17"/>
          <p:cNvSpPr/>
          <p:nvPr userDrawn="1"/>
        </p:nvSpPr>
        <p:spPr>
          <a:xfrm>
            <a:off x="0" y="6737171"/>
            <a:ext cx="4333770" cy="120829"/>
          </a:xfrm>
          <a:prstGeom prst="rect">
            <a:avLst/>
          </a:prstGeom>
          <a:solidFill>
            <a:srgbClr val="4C4F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solidFill>
                <a:schemeClr val="bg2">
                  <a:lumMod val="50000"/>
                </a:schemeClr>
              </a:solidFill>
            </a:endParaRPr>
          </a:p>
        </p:txBody>
      </p:sp>
      <p:sp>
        <p:nvSpPr>
          <p:cNvPr id="19" name="Rectángulo 18"/>
          <p:cNvSpPr/>
          <p:nvPr userDrawn="1"/>
        </p:nvSpPr>
        <p:spPr>
          <a:xfrm>
            <a:off x="4327525" y="6737171"/>
            <a:ext cx="7864475" cy="120829"/>
          </a:xfrm>
          <a:prstGeom prst="rect">
            <a:avLst/>
          </a:prstGeom>
          <a:solidFill>
            <a:srgbClr val="172D5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a:solidFill>
                  <a:schemeClr val="bg2">
                    <a:lumMod val="50000"/>
                  </a:schemeClr>
                </a:solidFill>
              </a:rPr>
              <a:t> </a:t>
            </a:r>
          </a:p>
        </p:txBody>
      </p:sp>
    </p:spTree>
    <p:extLst>
      <p:ext uri="{BB962C8B-B14F-4D97-AF65-F5344CB8AC3E}">
        <p14:creationId xmlns:p14="http://schemas.microsoft.com/office/powerpoint/2010/main" val="890784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pic>
        <p:nvPicPr>
          <p:cNvPr id="10" name="Imagen 9" descr="Fondo 03.png"/>
          <p:cNvPicPr>
            <a:picLocks noChangeAspect="1"/>
          </p:cNvPicPr>
          <p:nvPr userDrawn="1"/>
        </p:nvPicPr>
        <p:blipFill>
          <a:blip r:embed="rId2"/>
          <a:stretch>
            <a:fillRect/>
          </a:stretch>
        </p:blipFill>
        <p:spPr>
          <a:xfrm>
            <a:off x="0" y="0"/>
            <a:ext cx="12192000" cy="6858000"/>
          </a:xfrm>
          <a:prstGeom prst="rect">
            <a:avLst/>
          </a:prstGeom>
        </p:spPr>
      </p:pic>
      <p:pic>
        <p:nvPicPr>
          <p:cNvPr id="7" name="Imagen 6" descr="Viñeta.png"/>
          <p:cNvPicPr>
            <a:picLocks noChangeAspect="1"/>
          </p:cNvPicPr>
          <p:nvPr userDrawn="1"/>
        </p:nvPicPr>
        <p:blipFill>
          <a:blip r:embed="rId3"/>
          <a:stretch>
            <a:fillRect/>
          </a:stretch>
        </p:blipFill>
        <p:spPr>
          <a:xfrm>
            <a:off x="0" y="0"/>
            <a:ext cx="12192000" cy="1092200"/>
          </a:xfrm>
          <a:prstGeom prst="rect">
            <a:avLst/>
          </a:prstGeom>
        </p:spPr>
      </p:pic>
      <p:pic>
        <p:nvPicPr>
          <p:cNvPr id="8" name="Imagen 7" descr="Logo.png"/>
          <p:cNvPicPr>
            <a:picLocks noChangeAspect="1"/>
          </p:cNvPicPr>
          <p:nvPr userDrawn="1"/>
        </p:nvPicPr>
        <p:blipFill>
          <a:blip r:embed="rId4"/>
          <a:stretch>
            <a:fillRect/>
          </a:stretch>
        </p:blipFill>
        <p:spPr>
          <a:xfrm>
            <a:off x="8718151" y="335888"/>
            <a:ext cx="2859024" cy="685800"/>
          </a:xfrm>
          <a:prstGeom prst="rect">
            <a:avLst/>
          </a:prstGeom>
        </p:spPr>
      </p:pic>
      <p:sp>
        <p:nvSpPr>
          <p:cNvPr id="12" name="Slide Number Placeholder 8"/>
          <p:cNvSpPr>
            <a:spLocks noGrp="1"/>
          </p:cNvSpPr>
          <p:nvPr>
            <p:ph type="sldNum" sz="quarter" idx="12"/>
          </p:nvPr>
        </p:nvSpPr>
        <p:spPr>
          <a:xfrm>
            <a:off x="8820727" y="6294437"/>
            <a:ext cx="2743200" cy="365125"/>
          </a:xfrm>
        </p:spPr>
        <p:txBody>
          <a:bodyPr/>
          <a:lstStyle/>
          <a:p>
            <a:fld id="{343F89DF-DEBC-4522-8E05-2BD0D8677D9C}" type="slidenum">
              <a:rPr lang="es-CL" smtClean="0"/>
              <a:pPr/>
              <a:t>‹nº›</a:t>
            </a:fld>
            <a:endParaRPr lang="es-CL" dirty="0"/>
          </a:p>
        </p:txBody>
      </p:sp>
      <p:sp>
        <p:nvSpPr>
          <p:cNvPr id="15" name="Rectángulo 14"/>
          <p:cNvSpPr/>
          <p:nvPr userDrawn="1"/>
        </p:nvSpPr>
        <p:spPr>
          <a:xfrm>
            <a:off x="0" y="6737171"/>
            <a:ext cx="4333770" cy="120829"/>
          </a:xfrm>
          <a:prstGeom prst="rect">
            <a:avLst/>
          </a:prstGeom>
          <a:solidFill>
            <a:srgbClr val="4C4F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solidFill>
                <a:schemeClr val="bg2">
                  <a:lumMod val="50000"/>
                </a:schemeClr>
              </a:solidFill>
            </a:endParaRPr>
          </a:p>
        </p:txBody>
      </p:sp>
      <p:sp>
        <p:nvSpPr>
          <p:cNvPr id="16" name="Rectángulo 15"/>
          <p:cNvSpPr/>
          <p:nvPr userDrawn="1"/>
        </p:nvSpPr>
        <p:spPr>
          <a:xfrm>
            <a:off x="4327525" y="6737171"/>
            <a:ext cx="7864475" cy="120829"/>
          </a:xfrm>
          <a:prstGeom prst="rect">
            <a:avLst/>
          </a:prstGeom>
          <a:solidFill>
            <a:srgbClr val="172D5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a:solidFill>
                  <a:schemeClr val="bg2">
                    <a:lumMod val="50000"/>
                  </a:schemeClr>
                </a:solidFill>
              </a:rPr>
              <a:t> </a:t>
            </a:r>
          </a:p>
        </p:txBody>
      </p:sp>
    </p:spTree>
    <p:extLst>
      <p:ext uri="{BB962C8B-B14F-4D97-AF65-F5344CB8AC3E}">
        <p14:creationId xmlns:p14="http://schemas.microsoft.com/office/powerpoint/2010/main" val="2211365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8" name="Imagen 7" descr="Viñeta.png"/>
          <p:cNvPicPr>
            <a:picLocks noChangeAspect="1"/>
          </p:cNvPicPr>
          <p:nvPr userDrawn="1"/>
        </p:nvPicPr>
        <p:blipFill>
          <a:blip r:embed="rId2"/>
          <a:stretch>
            <a:fillRect/>
          </a:stretch>
        </p:blipFill>
        <p:spPr>
          <a:xfrm>
            <a:off x="0" y="0"/>
            <a:ext cx="12192000" cy="1092200"/>
          </a:xfrm>
          <a:prstGeom prst="rect">
            <a:avLst/>
          </a:prstGeom>
        </p:spPr>
      </p:pic>
      <p:pic>
        <p:nvPicPr>
          <p:cNvPr id="9" name="Imagen 8" descr="Logo.png"/>
          <p:cNvPicPr>
            <a:picLocks noChangeAspect="1"/>
          </p:cNvPicPr>
          <p:nvPr userDrawn="1"/>
        </p:nvPicPr>
        <p:blipFill>
          <a:blip r:embed="rId3"/>
          <a:stretch>
            <a:fillRect/>
          </a:stretch>
        </p:blipFill>
        <p:spPr>
          <a:xfrm>
            <a:off x="8718151" y="335888"/>
            <a:ext cx="2859024" cy="685800"/>
          </a:xfrm>
          <a:prstGeom prst="rect">
            <a:avLst/>
          </a:prstGeom>
        </p:spPr>
      </p:pic>
      <p:sp>
        <p:nvSpPr>
          <p:cNvPr id="10" name="Slide Number Placeholder 8"/>
          <p:cNvSpPr>
            <a:spLocks noGrp="1"/>
          </p:cNvSpPr>
          <p:nvPr>
            <p:ph type="sldNum" sz="quarter" idx="12"/>
          </p:nvPr>
        </p:nvSpPr>
        <p:spPr>
          <a:xfrm>
            <a:off x="8820727" y="6294437"/>
            <a:ext cx="2743200" cy="365125"/>
          </a:xfrm>
        </p:spPr>
        <p:txBody>
          <a:bodyPr/>
          <a:lstStyle/>
          <a:p>
            <a:fld id="{343F89DF-DEBC-4522-8E05-2BD0D8677D9C}" type="slidenum">
              <a:rPr lang="es-CL" smtClean="0"/>
              <a:pPr/>
              <a:t>‹nº›</a:t>
            </a:fld>
            <a:endParaRPr lang="es-CL" dirty="0"/>
          </a:p>
        </p:txBody>
      </p:sp>
      <p:sp>
        <p:nvSpPr>
          <p:cNvPr id="13" name="Rectángulo 12"/>
          <p:cNvSpPr/>
          <p:nvPr userDrawn="1"/>
        </p:nvSpPr>
        <p:spPr>
          <a:xfrm>
            <a:off x="0" y="6737171"/>
            <a:ext cx="4333770" cy="120829"/>
          </a:xfrm>
          <a:prstGeom prst="rect">
            <a:avLst/>
          </a:prstGeom>
          <a:solidFill>
            <a:srgbClr val="4C4F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solidFill>
                <a:schemeClr val="bg2">
                  <a:lumMod val="50000"/>
                </a:schemeClr>
              </a:solidFill>
            </a:endParaRPr>
          </a:p>
        </p:txBody>
      </p:sp>
      <p:sp>
        <p:nvSpPr>
          <p:cNvPr id="14" name="Rectángulo 13"/>
          <p:cNvSpPr/>
          <p:nvPr userDrawn="1"/>
        </p:nvSpPr>
        <p:spPr>
          <a:xfrm>
            <a:off x="4327525" y="6737171"/>
            <a:ext cx="7864475" cy="120829"/>
          </a:xfrm>
          <a:prstGeom prst="rect">
            <a:avLst/>
          </a:prstGeom>
          <a:solidFill>
            <a:srgbClr val="172D5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a:solidFill>
                  <a:schemeClr val="bg2">
                    <a:lumMod val="50000"/>
                  </a:schemeClr>
                </a:solidFill>
              </a:rPr>
              <a:t> </a:t>
            </a:r>
          </a:p>
        </p:txBody>
      </p:sp>
    </p:spTree>
    <p:extLst>
      <p:ext uri="{BB962C8B-B14F-4D97-AF65-F5344CB8AC3E}">
        <p14:creationId xmlns:p14="http://schemas.microsoft.com/office/powerpoint/2010/main" val="32288480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343F89DF-DEBC-4522-8E05-2BD0D8677D9C}" type="slidenum">
              <a:rPr lang="es-CL" smtClean="0"/>
              <a:pPr/>
              <a:t>‹nº›</a:t>
            </a:fld>
            <a:endParaRPr lang="es-CL"/>
          </a:p>
        </p:txBody>
      </p:sp>
    </p:spTree>
    <p:extLst>
      <p:ext uri="{BB962C8B-B14F-4D97-AF65-F5344CB8AC3E}">
        <p14:creationId xmlns:p14="http://schemas.microsoft.com/office/powerpoint/2010/main" val="4128540624"/>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11.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Imagen 7" descr="Fondo 01.png"/>
          <p:cNvPicPr>
            <a:picLocks noChangeAspect="1"/>
          </p:cNvPicPr>
          <p:nvPr/>
        </p:nvPicPr>
        <p:blipFill>
          <a:blip r:embed="rId2"/>
          <a:stretch>
            <a:fillRect/>
          </a:stretch>
        </p:blipFill>
        <p:spPr>
          <a:xfrm>
            <a:off x="0" y="0"/>
            <a:ext cx="12192000" cy="6858000"/>
          </a:xfrm>
          <a:prstGeom prst="rect">
            <a:avLst/>
          </a:prstGeom>
        </p:spPr>
      </p:pic>
      <p:pic>
        <p:nvPicPr>
          <p:cNvPr id="9" name="Imagen 8" descr="Logo.png"/>
          <p:cNvPicPr>
            <a:picLocks noChangeAspect="1"/>
          </p:cNvPicPr>
          <p:nvPr/>
        </p:nvPicPr>
        <p:blipFill>
          <a:blip r:embed="rId3"/>
          <a:stretch>
            <a:fillRect/>
          </a:stretch>
        </p:blipFill>
        <p:spPr>
          <a:xfrm>
            <a:off x="8718151" y="335888"/>
            <a:ext cx="2859024" cy="685800"/>
          </a:xfrm>
          <a:prstGeom prst="rect">
            <a:avLst/>
          </a:prstGeom>
        </p:spPr>
      </p:pic>
      <p:sp>
        <p:nvSpPr>
          <p:cNvPr id="2" name="Título 1">
            <a:extLst>
              <a:ext uri="{FF2B5EF4-FFF2-40B4-BE49-F238E27FC236}">
                <a16:creationId xmlns:a16="http://schemas.microsoft.com/office/drawing/2014/main" xmlns="" id="{4504DDC3-91E5-4FCC-81F8-3CECB985242F}"/>
              </a:ext>
            </a:extLst>
          </p:cNvPr>
          <p:cNvSpPr>
            <a:spLocks noGrp="1"/>
          </p:cNvSpPr>
          <p:nvPr>
            <p:ph type="title" idx="4294967295"/>
          </p:nvPr>
        </p:nvSpPr>
        <p:spPr>
          <a:xfrm>
            <a:off x="845127" y="365760"/>
            <a:ext cx="6338810" cy="727350"/>
          </a:xfrm>
          <a:prstGeom prst="rect">
            <a:avLst/>
          </a:prstGeom>
        </p:spPr>
        <p:txBody>
          <a:bodyPr/>
          <a:lstStyle/>
          <a:p>
            <a:r>
              <a:rPr lang="es-CL" dirty="0">
                <a:solidFill>
                  <a:schemeClr val="bg1"/>
                </a:solidFill>
                <a:latin typeface="Calibri"/>
                <a:cs typeface="Calibri"/>
              </a:rPr>
              <a:t>INDUCCIÓN</a:t>
            </a:r>
          </a:p>
        </p:txBody>
      </p:sp>
      <p:sp>
        <p:nvSpPr>
          <p:cNvPr id="10" name="Redondear rectángulo de esquina diagonal 9"/>
          <p:cNvSpPr/>
          <p:nvPr/>
        </p:nvSpPr>
        <p:spPr>
          <a:xfrm>
            <a:off x="3790996" y="3428999"/>
            <a:ext cx="6132322" cy="1766455"/>
          </a:xfrm>
          <a:prstGeom prst="round2DiagRect">
            <a:avLst/>
          </a:prstGeom>
          <a:solidFill>
            <a:srgbClr val="172D55">
              <a:alpha val="60000"/>
            </a:srgbClr>
          </a:solidFill>
          <a:ln w="12700" cap="flat" cmpd="sng" algn="ctr">
            <a:solidFill>
              <a:schemeClr val="bg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2" name="Rectángulo 11">
            <a:extLst>
              <a:ext uri="{FF2B5EF4-FFF2-40B4-BE49-F238E27FC236}">
                <a16:creationId xmlns:a16="http://schemas.microsoft.com/office/drawing/2014/main" xmlns="" id="{63B8A476-AE0D-49B3-A4C3-9B61B5C4351A}"/>
              </a:ext>
            </a:extLst>
          </p:cNvPr>
          <p:cNvSpPr/>
          <p:nvPr/>
        </p:nvSpPr>
        <p:spPr>
          <a:xfrm>
            <a:off x="3928573" y="3519938"/>
            <a:ext cx="5646097" cy="1077218"/>
          </a:xfrm>
          <a:prstGeom prst="rect">
            <a:avLst/>
          </a:prstGeom>
        </p:spPr>
        <p:txBody>
          <a:bodyPr wrap="none">
            <a:spAutoFit/>
          </a:bodyPr>
          <a:lstStyle/>
          <a:p>
            <a:r>
              <a:rPr lang="es-CL" sz="3600" dirty="0" smtClean="0">
                <a:solidFill>
                  <a:schemeClr val="bg1"/>
                </a:solidFill>
              </a:rPr>
              <a:t>Presentación ECONSSA CHILE</a:t>
            </a:r>
          </a:p>
          <a:p>
            <a:r>
              <a:rPr lang="es-CL" sz="2800" dirty="0" smtClean="0">
                <a:solidFill>
                  <a:schemeClr val="bg1"/>
                </a:solidFill>
              </a:rPr>
              <a:t>MAYO 2019</a:t>
            </a:r>
            <a:endParaRPr lang="es-CL" sz="1600" dirty="0">
              <a:solidFill>
                <a:schemeClr val="bg1"/>
              </a:solidFill>
            </a:endParaRPr>
          </a:p>
        </p:txBody>
      </p:sp>
      <p:sp>
        <p:nvSpPr>
          <p:cNvPr id="3" name="CaixaDeTexto 2"/>
          <p:cNvSpPr txBox="1"/>
          <p:nvPr/>
        </p:nvSpPr>
        <p:spPr>
          <a:xfrm>
            <a:off x="8271163" y="5734734"/>
            <a:ext cx="3190874" cy="523220"/>
          </a:xfrm>
          <a:prstGeom prst="rect">
            <a:avLst/>
          </a:prstGeom>
          <a:noFill/>
        </p:spPr>
        <p:txBody>
          <a:bodyPr wrap="none" rtlCol="0">
            <a:spAutoFit/>
          </a:bodyPr>
          <a:lstStyle/>
          <a:p>
            <a:r>
              <a:rPr lang="pt-BR" sz="2800" dirty="0" smtClean="0">
                <a:solidFill>
                  <a:schemeClr val="bg1"/>
                </a:solidFill>
              </a:rPr>
              <a:t>Fernando </a:t>
            </a:r>
            <a:r>
              <a:rPr lang="pt-BR" sz="2800" dirty="0" err="1" smtClean="0">
                <a:solidFill>
                  <a:schemeClr val="bg1"/>
                </a:solidFill>
              </a:rPr>
              <a:t>Velasquez</a:t>
            </a:r>
            <a:r>
              <a:rPr lang="pt-BR" sz="2800" dirty="0" smtClean="0">
                <a:solidFill>
                  <a:schemeClr val="bg1"/>
                </a:solidFill>
              </a:rPr>
              <a:t> </a:t>
            </a:r>
          </a:p>
        </p:txBody>
      </p:sp>
    </p:spTree>
    <p:extLst>
      <p:ext uri="{BB962C8B-B14F-4D97-AF65-F5344CB8AC3E}">
        <p14:creationId xmlns:p14="http://schemas.microsoft.com/office/powerpoint/2010/main" val="24060853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dondear rectángulo de esquina diagonal 15"/>
          <p:cNvSpPr/>
          <p:nvPr/>
        </p:nvSpPr>
        <p:spPr>
          <a:xfrm>
            <a:off x="6832600" y="2184400"/>
            <a:ext cx="4762500" cy="4286250"/>
          </a:xfrm>
          <a:prstGeom prst="round2DiagRect">
            <a:avLst>
              <a:gd name="adj1" fmla="val 8667"/>
              <a:gd name="adj2" fmla="val 0"/>
            </a:avLst>
          </a:prstGeom>
          <a:solidFill>
            <a:srgbClr val="172D5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7" name="AutoShape 2" descr="http://www.econssachile.cl/images/ECONSSA_EQUIPO_050318_09.JPG">
            <a:extLst>
              <a:ext uri="{FF2B5EF4-FFF2-40B4-BE49-F238E27FC236}">
                <a16:creationId xmlns:a16="http://schemas.microsoft.com/office/drawing/2014/main" xmlns="" id="{01FB4E31-98E9-403E-997C-5FBD33014C7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8" name="AutoShape 4" descr="http://www.econssachile.cl/images/ECONSSA_EQUIPO_050318_09.JPG">
            <a:extLst>
              <a:ext uri="{FF2B5EF4-FFF2-40B4-BE49-F238E27FC236}">
                <a16:creationId xmlns:a16="http://schemas.microsoft.com/office/drawing/2014/main" xmlns="" id="{29E7B441-A6DB-4FC9-ADC6-6E955E7B2273}"/>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pic>
        <p:nvPicPr>
          <p:cNvPr id="9" name="Imagen 8">
            <a:extLst>
              <a:ext uri="{FF2B5EF4-FFF2-40B4-BE49-F238E27FC236}">
                <a16:creationId xmlns:a16="http://schemas.microsoft.com/office/drawing/2014/main" xmlns="" id="{54CC8849-6262-44C3-8CB2-9A3C858680D7}"/>
              </a:ext>
            </a:extLst>
          </p:cNvPr>
          <p:cNvPicPr>
            <a:picLocks noChangeAspect="1"/>
          </p:cNvPicPr>
          <p:nvPr/>
        </p:nvPicPr>
        <p:blipFill>
          <a:blip r:embed="rId2"/>
          <a:stretch>
            <a:fillRect/>
          </a:stretch>
        </p:blipFill>
        <p:spPr>
          <a:xfrm>
            <a:off x="1213577" y="1841135"/>
            <a:ext cx="6393854" cy="4262569"/>
          </a:xfrm>
          <a:prstGeom prst="rect">
            <a:avLst/>
          </a:prstGeom>
        </p:spPr>
      </p:pic>
      <p:sp>
        <p:nvSpPr>
          <p:cNvPr id="10" name="Rectángulo 9">
            <a:extLst>
              <a:ext uri="{FF2B5EF4-FFF2-40B4-BE49-F238E27FC236}">
                <a16:creationId xmlns:a16="http://schemas.microsoft.com/office/drawing/2014/main" xmlns="" id="{868FC68B-9314-4096-AD74-4630AB1F7E21}"/>
              </a:ext>
            </a:extLst>
          </p:cNvPr>
          <p:cNvSpPr/>
          <p:nvPr/>
        </p:nvSpPr>
        <p:spPr>
          <a:xfrm>
            <a:off x="7924800" y="2456795"/>
            <a:ext cx="3378200" cy="3447098"/>
          </a:xfrm>
          <a:prstGeom prst="rect">
            <a:avLst/>
          </a:prstGeom>
        </p:spPr>
        <p:txBody>
          <a:bodyPr wrap="square">
            <a:spAutoFit/>
          </a:bodyPr>
          <a:lstStyle/>
          <a:p>
            <a:pPr algn="just"/>
            <a:r>
              <a:rPr lang="es-CL" dirty="0">
                <a:solidFill>
                  <a:srgbClr val="FFFFFF"/>
                </a:solidFill>
              </a:rPr>
              <a:t>Econssa cuenta con 22 trabajadores propios. 7 son mujeres y 15, hombres. 20 desempeñan su labor en la oficina central de </a:t>
            </a:r>
            <a:r>
              <a:rPr lang="es-CL" dirty="0" err="1">
                <a:solidFill>
                  <a:srgbClr val="FFFFFF"/>
                </a:solidFill>
              </a:rPr>
              <a:t>Econssa</a:t>
            </a:r>
            <a:r>
              <a:rPr lang="es-CL" dirty="0">
                <a:solidFill>
                  <a:srgbClr val="FFFFFF"/>
                </a:solidFill>
              </a:rPr>
              <a:t>,  en Santiago, y 2 están contratados para las regiones de Antofagasta y Atacama. </a:t>
            </a:r>
          </a:p>
          <a:p>
            <a:pPr algn="just"/>
            <a:endParaRPr lang="es-CL" dirty="0">
              <a:solidFill>
                <a:srgbClr val="FFFFFF"/>
              </a:solidFill>
            </a:endParaRPr>
          </a:p>
          <a:p>
            <a:pPr algn="just"/>
            <a:r>
              <a:rPr lang="es-CL" dirty="0">
                <a:solidFill>
                  <a:srgbClr val="FFFFFF"/>
                </a:solidFill>
              </a:rPr>
              <a:t>La empresa tiene el apoyo de 5 asesores externos que prestan servicios a honorarios</a:t>
            </a:r>
            <a:r>
              <a:rPr lang="es-CL" sz="2000" dirty="0">
                <a:solidFill>
                  <a:srgbClr val="FFFFFF"/>
                </a:solidFill>
              </a:rPr>
              <a:t>. </a:t>
            </a:r>
          </a:p>
        </p:txBody>
      </p:sp>
      <p:sp>
        <p:nvSpPr>
          <p:cNvPr id="11" name="Título 1">
            <a:extLst>
              <a:ext uri="{FF2B5EF4-FFF2-40B4-BE49-F238E27FC236}">
                <a16:creationId xmlns:a16="http://schemas.microsoft.com/office/drawing/2014/main" xmlns="" id="{4504DDC3-91E5-4FCC-81F8-3CECB985242F}"/>
              </a:ext>
            </a:extLst>
          </p:cNvPr>
          <p:cNvSpPr txBox="1">
            <a:spLocks/>
          </p:cNvSpPr>
          <p:nvPr/>
        </p:nvSpPr>
        <p:spPr>
          <a:xfrm>
            <a:off x="921077" y="765809"/>
            <a:ext cx="3610467" cy="567691"/>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PERSONAS</a:t>
            </a:r>
          </a:p>
        </p:txBody>
      </p:sp>
      <p:grpSp>
        <p:nvGrpSpPr>
          <p:cNvPr id="12" name="Agrupar 11"/>
          <p:cNvGrpSpPr/>
          <p:nvPr/>
        </p:nvGrpSpPr>
        <p:grpSpPr>
          <a:xfrm>
            <a:off x="338666" y="846271"/>
            <a:ext cx="1159934" cy="2592257"/>
            <a:chOff x="338666" y="846271"/>
            <a:chExt cx="1159934" cy="2592257"/>
          </a:xfrm>
        </p:grpSpPr>
        <p:cxnSp>
          <p:nvCxnSpPr>
            <p:cNvPr id="13" name="Conector recto 12"/>
            <p:cNvCxnSpPr/>
            <p:nvPr/>
          </p:nvCxnSpPr>
          <p:spPr>
            <a:xfrm rot="5400000">
              <a:off x="-522950" y="2364713"/>
              <a:ext cx="2130161"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4" name="Conector recto 13"/>
            <p:cNvCxnSpPr/>
            <p:nvPr/>
          </p:nvCxnSpPr>
          <p:spPr>
            <a:xfrm>
              <a:off x="541867" y="3436940"/>
              <a:ext cx="9567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5" name="Imagen 14" descr="Flecha azul.png"/>
            <p:cNvPicPr>
              <a:picLocks noChangeAspect="1"/>
            </p:cNvPicPr>
            <p:nvPr/>
          </p:nvPicPr>
          <p:blipFill>
            <a:blip r:embed="rId3"/>
            <a:stretch>
              <a:fillRect/>
            </a:stretch>
          </p:blipFill>
          <p:spPr>
            <a:xfrm>
              <a:off x="338666" y="846271"/>
              <a:ext cx="423148" cy="423729"/>
            </a:xfrm>
            <a:prstGeom prst="rect">
              <a:avLst/>
            </a:prstGeom>
          </p:spPr>
        </p:pic>
      </p:grpSp>
    </p:spTree>
    <p:extLst>
      <p:ext uri="{BB962C8B-B14F-4D97-AF65-F5344CB8AC3E}">
        <p14:creationId xmlns:p14="http://schemas.microsoft.com/office/powerpoint/2010/main" val="32851968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Agrupar 4"/>
          <p:cNvGrpSpPr/>
          <p:nvPr/>
        </p:nvGrpSpPr>
        <p:grpSpPr>
          <a:xfrm>
            <a:off x="243078" y="551126"/>
            <a:ext cx="4302416" cy="5927461"/>
            <a:chOff x="243078" y="551126"/>
            <a:chExt cx="4302416" cy="5927461"/>
          </a:xfrm>
        </p:grpSpPr>
        <p:sp>
          <p:nvSpPr>
            <p:cNvPr id="6" name="Título 1">
              <a:extLst>
                <a:ext uri="{FF2B5EF4-FFF2-40B4-BE49-F238E27FC236}">
                  <a16:creationId xmlns:a16="http://schemas.microsoft.com/office/drawing/2014/main" xmlns="" id="{4504DDC3-91E5-4FCC-81F8-3CECB985242F}"/>
                </a:ext>
              </a:extLst>
            </p:cNvPr>
            <p:cNvSpPr txBox="1">
              <a:spLocks/>
            </p:cNvSpPr>
            <p:nvPr/>
          </p:nvSpPr>
          <p:spPr>
            <a:xfrm>
              <a:off x="908050" y="1870608"/>
              <a:ext cx="3637444" cy="669392"/>
            </a:xfrm>
            <a:prstGeom prst="rect">
              <a:avLst/>
            </a:prstGeom>
          </p:spPr>
          <p:txBody>
            <a:bodyPr/>
            <a:lstStyle/>
            <a:p>
              <a:pPr marL="0" marR="0" lvl="0" indent="0" algn="l" defTabSz="914400" rtl="0" eaLnBrk="1" fontAlgn="auto" latinLnBrk="0" hangingPunct="1">
                <a:lnSpc>
                  <a:spcPct val="90000"/>
                </a:lnSpc>
                <a:spcBef>
                  <a:spcPct val="0"/>
                </a:spcBef>
                <a:buClrTx/>
                <a:buSzTx/>
                <a:buFontTx/>
                <a:buNone/>
                <a:tabLst/>
                <a:defRPr/>
              </a:pPr>
              <a:r>
                <a:rPr kumimoji="0" lang="es-CL" sz="4800" i="0" u="none" strike="noStrike" kern="1200" cap="none" spc="0" normalizeH="0" baseline="0" noProof="0" dirty="0">
                  <a:ln>
                    <a:noFill/>
                  </a:ln>
                  <a:solidFill>
                    <a:schemeClr val="bg1"/>
                  </a:solidFill>
                  <a:effectLst/>
                  <a:uLnTx/>
                  <a:uFillTx/>
                  <a:latin typeface="Calibri"/>
                  <a:ea typeface="+mj-ea"/>
                  <a:cs typeface="Calibri"/>
                </a:rPr>
                <a:t>HISTORIA</a:t>
              </a:r>
            </a:p>
          </p:txBody>
        </p:sp>
        <p:cxnSp>
          <p:nvCxnSpPr>
            <p:cNvPr id="8" name="Conector recto 7"/>
            <p:cNvCxnSpPr/>
            <p:nvPr/>
          </p:nvCxnSpPr>
          <p:spPr>
            <a:xfrm rot="5400000">
              <a:off x="-2418424" y="3514063"/>
              <a:ext cx="5927461" cy="1588"/>
            </a:xfrm>
            <a:prstGeom prst="line">
              <a:avLst/>
            </a:prstGeom>
            <a:ln w="28575" cap="flat" cmpd="sng" algn="ctr">
              <a:solidFill>
                <a:schemeClr val="bg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9" name="Imagen 8" descr="Flecha azul.png"/>
            <p:cNvPicPr>
              <a:picLocks noChangeAspect="1"/>
            </p:cNvPicPr>
            <p:nvPr/>
          </p:nvPicPr>
          <p:blipFill>
            <a:blip r:embed="rId2"/>
            <a:stretch>
              <a:fillRect/>
            </a:stretch>
          </p:blipFill>
          <p:spPr>
            <a:xfrm>
              <a:off x="243078" y="1994154"/>
              <a:ext cx="595122" cy="595939"/>
            </a:xfrm>
            <a:prstGeom prst="rect">
              <a:avLst/>
            </a:prstGeom>
          </p:spPr>
        </p:pic>
      </p:grpSp>
    </p:spTree>
    <p:extLst>
      <p:ext uri="{BB962C8B-B14F-4D97-AF65-F5344CB8AC3E}">
        <p14:creationId xmlns:p14="http://schemas.microsoft.com/office/powerpoint/2010/main" val="951660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Pentágono 25"/>
          <p:cNvSpPr/>
          <p:nvPr/>
        </p:nvSpPr>
        <p:spPr>
          <a:xfrm>
            <a:off x="8348133" y="2357966"/>
            <a:ext cx="2675468" cy="2874434"/>
          </a:xfrm>
          <a:prstGeom prst="homePlate">
            <a:avLst>
              <a:gd name="adj" fmla="val 7595"/>
            </a:avLst>
          </a:prstGeom>
          <a:solidFill>
            <a:srgbClr val="DEEBF7"/>
          </a:solidFill>
          <a:ln w="28575" cap="flat" cmpd="sng" algn="ctr">
            <a:no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25" name="Pentágono 24"/>
          <p:cNvSpPr/>
          <p:nvPr/>
        </p:nvSpPr>
        <p:spPr>
          <a:xfrm>
            <a:off x="5952066" y="2357966"/>
            <a:ext cx="2675468" cy="2874434"/>
          </a:xfrm>
          <a:prstGeom prst="homePlate">
            <a:avLst>
              <a:gd name="adj" fmla="val 7595"/>
            </a:avLst>
          </a:prstGeom>
          <a:solidFill>
            <a:srgbClr val="FFF2CC"/>
          </a:solidFill>
          <a:ln w="28575" cap="flat" cmpd="sng" algn="ctr">
            <a:no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24" name="Pentágono 23"/>
          <p:cNvSpPr/>
          <p:nvPr/>
        </p:nvSpPr>
        <p:spPr>
          <a:xfrm>
            <a:off x="3547533" y="2357966"/>
            <a:ext cx="2675468" cy="2874434"/>
          </a:xfrm>
          <a:prstGeom prst="homePlate">
            <a:avLst>
              <a:gd name="adj" fmla="val 7595"/>
            </a:avLst>
          </a:prstGeom>
          <a:solidFill>
            <a:schemeClr val="accent1">
              <a:lumMod val="20000"/>
              <a:lumOff val="80000"/>
            </a:schemeClr>
          </a:solidFill>
          <a:ln w="28575" cap="flat" cmpd="sng" algn="ctr">
            <a:no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21" name="Pentágono 20"/>
          <p:cNvSpPr/>
          <p:nvPr/>
        </p:nvSpPr>
        <p:spPr>
          <a:xfrm>
            <a:off x="8339666" y="1841496"/>
            <a:ext cx="2675468" cy="415899"/>
          </a:xfrm>
          <a:prstGeom prst="homePlate">
            <a:avLst/>
          </a:prstGeom>
          <a:solidFill>
            <a:srgbClr val="172D55"/>
          </a:solidFill>
          <a:ln w="28575" cap="flat" cmpd="sng" algn="ctr">
            <a:solidFill>
              <a:srgbClr val="FFFFFF"/>
            </a:solid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22" name="CuadroTexto 21"/>
          <p:cNvSpPr txBox="1"/>
          <p:nvPr/>
        </p:nvSpPr>
        <p:spPr>
          <a:xfrm>
            <a:off x="8377766" y="1862663"/>
            <a:ext cx="2603500" cy="369332"/>
          </a:xfrm>
          <a:prstGeom prst="rect">
            <a:avLst/>
          </a:prstGeom>
          <a:noFill/>
        </p:spPr>
        <p:txBody>
          <a:bodyPr wrap="square" rtlCol="0">
            <a:spAutoFit/>
          </a:bodyPr>
          <a:lstStyle/>
          <a:p>
            <a:pPr algn="ctr"/>
            <a:r>
              <a:rPr lang="es-CL" b="1" dirty="0">
                <a:solidFill>
                  <a:srgbClr val="FFFFFF"/>
                </a:solidFill>
                <a:latin typeface="Arial" panose="020B0604020202020204" pitchFamily="34" charset="0"/>
                <a:cs typeface="Arial" panose="020B0604020202020204" pitchFamily="34" charset="0"/>
              </a:rPr>
              <a:t>(2001 – 2004)</a:t>
            </a:r>
            <a:endParaRPr lang="es-ES_tradnl" b="1" dirty="0">
              <a:solidFill>
                <a:srgbClr val="FFFFFF"/>
              </a:solidFill>
            </a:endParaRPr>
          </a:p>
        </p:txBody>
      </p:sp>
      <p:sp>
        <p:nvSpPr>
          <p:cNvPr id="19" name="Pentágono 18"/>
          <p:cNvSpPr/>
          <p:nvPr/>
        </p:nvSpPr>
        <p:spPr>
          <a:xfrm>
            <a:off x="5935133" y="1841496"/>
            <a:ext cx="2675468" cy="415899"/>
          </a:xfrm>
          <a:prstGeom prst="homePlate">
            <a:avLst/>
          </a:prstGeom>
          <a:solidFill>
            <a:schemeClr val="accent4"/>
          </a:solidFill>
          <a:ln w="28575" cap="flat" cmpd="sng" algn="ctr">
            <a:solidFill>
              <a:srgbClr val="FFFFFF"/>
            </a:solid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20" name="CuadroTexto 19"/>
          <p:cNvSpPr txBox="1"/>
          <p:nvPr/>
        </p:nvSpPr>
        <p:spPr>
          <a:xfrm>
            <a:off x="5973233" y="1862663"/>
            <a:ext cx="2603500" cy="369332"/>
          </a:xfrm>
          <a:prstGeom prst="rect">
            <a:avLst/>
          </a:prstGeom>
          <a:noFill/>
        </p:spPr>
        <p:txBody>
          <a:bodyPr wrap="square" rtlCol="0">
            <a:spAutoFit/>
          </a:bodyPr>
          <a:lstStyle/>
          <a:p>
            <a:pPr algn="ctr"/>
            <a:r>
              <a:rPr lang="es-CL" b="1" dirty="0">
                <a:solidFill>
                  <a:srgbClr val="172D55"/>
                </a:solidFill>
                <a:latin typeface="Arial" panose="020B0604020202020204" pitchFamily="34" charset="0"/>
                <a:cs typeface="Arial" panose="020B0604020202020204" pitchFamily="34" charset="0"/>
              </a:rPr>
              <a:t>2000</a:t>
            </a:r>
            <a:endParaRPr lang="es-ES_tradnl" b="1" dirty="0">
              <a:solidFill>
                <a:srgbClr val="172D55"/>
              </a:solidFill>
            </a:endParaRPr>
          </a:p>
        </p:txBody>
      </p:sp>
      <p:sp>
        <p:nvSpPr>
          <p:cNvPr id="17" name="Pentágono 16"/>
          <p:cNvSpPr/>
          <p:nvPr/>
        </p:nvSpPr>
        <p:spPr>
          <a:xfrm>
            <a:off x="3530600" y="1841496"/>
            <a:ext cx="2675468" cy="415899"/>
          </a:xfrm>
          <a:prstGeom prst="homePlate">
            <a:avLst/>
          </a:prstGeom>
          <a:solidFill>
            <a:srgbClr val="172D55"/>
          </a:solidFill>
          <a:ln w="28575" cap="flat" cmpd="sng" algn="ctr">
            <a:solidFill>
              <a:srgbClr val="FFFFFF"/>
            </a:solid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18" name="CuadroTexto 17"/>
          <p:cNvSpPr txBox="1"/>
          <p:nvPr/>
        </p:nvSpPr>
        <p:spPr>
          <a:xfrm>
            <a:off x="3568700" y="1862663"/>
            <a:ext cx="2603500" cy="369332"/>
          </a:xfrm>
          <a:prstGeom prst="rect">
            <a:avLst/>
          </a:prstGeom>
          <a:noFill/>
        </p:spPr>
        <p:txBody>
          <a:bodyPr wrap="square" rtlCol="0">
            <a:spAutoFit/>
          </a:bodyPr>
          <a:lstStyle/>
          <a:p>
            <a:pPr algn="ctr"/>
            <a:r>
              <a:rPr lang="es-CL" b="1" dirty="0">
                <a:solidFill>
                  <a:schemeClr val="bg1"/>
                </a:solidFill>
                <a:latin typeface="Arial" panose="020B0604020202020204" pitchFamily="34" charset="0"/>
                <a:cs typeface="Arial" panose="020B0604020202020204" pitchFamily="34" charset="0"/>
              </a:rPr>
              <a:t>1998</a:t>
            </a:r>
            <a:endParaRPr lang="es-ES_tradnl" b="1" dirty="0">
              <a:solidFill>
                <a:schemeClr val="bg1"/>
              </a:solidFill>
            </a:endParaRPr>
          </a:p>
        </p:txBody>
      </p:sp>
      <p:sp>
        <p:nvSpPr>
          <p:cNvPr id="6" name="Título 1">
            <a:extLst>
              <a:ext uri="{FF2B5EF4-FFF2-40B4-BE49-F238E27FC236}">
                <a16:creationId xmlns:a16="http://schemas.microsoft.com/office/drawing/2014/main" xmlns="" id="{4504DDC3-91E5-4FCC-81F8-3CECB985242F}"/>
              </a:ext>
            </a:extLst>
          </p:cNvPr>
          <p:cNvSpPr txBox="1">
            <a:spLocks/>
          </p:cNvSpPr>
          <p:nvPr/>
        </p:nvSpPr>
        <p:spPr>
          <a:xfrm>
            <a:off x="921077" y="759459"/>
            <a:ext cx="3610467" cy="751841"/>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HISTORIA</a:t>
            </a:r>
          </a:p>
        </p:txBody>
      </p:sp>
      <p:grpSp>
        <p:nvGrpSpPr>
          <p:cNvPr id="7" name="Agrupar 6"/>
          <p:cNvGrpSpPr/>
          <p:nvPr/>
        </p:nvGrpSpPr>
        <p:grpSpPr>
          <a:xfrm>
            <a:off x="338666" y="846271"/>
            <a:ext cx="677334" cy="2592257"/>
            <a:chOff x="338666" y="846271"/>
            <a:chExt cx="677334" cy="2592257"/>
          </a:xfrm>
        </p:grpSpPr>
        <p:cxnSp>
          <p:nvCxnSpPr>
            <p:cNvPr id="8" name="Conector recto 7"/>
            <p:cNvCxnSpPr/>
            <p:nvPr/>
          </p:nvCxnSpPr>
          <p:spPr>
            <a:xfrm rot="5400000">
              <a:off x="-522950" y="2364713"/>
              <a:ext cx="2130161"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 name="Conector recto 8"/>
            <p:cNvCxnSpPr/>
            <p:nvPr/>
          </p:nvCxnSpPr>
          <p:spPr>
            <a:xfrm>
              <a:off x="541867" y="34369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0" name="Imagen 9" descr="Flecha azul.png"/>
            <p:cNvPicPr>
              <a:picLocks noChangeAspect="1"/>
            </p:cNvPicPr>
            <p:nvPr/>
          </p:nvPicPr>
          <p:blipFill>
            <a:blip r:embed="rId2"/>
            <a:stretch>
              <a:fillRect/>
            </a:stretch>
          </p:blipFill>
          <p:spPr>
            <a:xfrm>
              <a:off x="338666" y="846271"/>
              <a:ext cx="423148" cy="423729"/>
            </a:xfrm>
            <a:prstGeom prst="rect">
              <a:avLst/>
            </a:prstGeom>
          </p:spPr>
        </p:pic>
      </p:grpSp>
      <p:sp>
        <p:nvSpPr>
          <p:cNvPr id="12" name="Rectángulo 11">
            <a:extLst>
              <a:ext uri="{FF2B5EF4-FFF2-40B4-BE49-F238E27FC236}">
                <a16:creationId xmlns:a16="http://schemas.microsoft.com/office/drawing/2014/main" xmlns="" id="{56E7443A-3DF7-424B-AD3B-EB356BC43A8E}"/>
              </a:ext>
            </a:extLst>
          </p:cNvPr>
          <p:cNvSpPr/>
          <p:nvPr/>
        </p:nvSpPr>
        <p:spPr>
          <a:xfrm>
            <a:off x="1093887" y="5395037"/>
            <a:ext cx="9929714" cy="646331"/>
          </a:xfrm>
          <a:prstGeom prst="rect">
            <a:avLst/>
          </a:prstGeom>
        </p:spPr>
        <p:txBody>
          <a:bodyPr wrap="square">
            <a:spAutoFit/>
          </a:bodyPr>
          <a:lstStyle/>
          <a:p>
            <a:pPr algn="just">
              <a:spcAft>
                <a:spcPts val="0"/>
              </a:spcAft>
            </a:pPr>
            <a:r>
              <a:rPr lang="es-ES" sz="1200" dirty="0">
                <a:solidFill>
                  <a:srgbClr val="172D55"/>
                </a:solidFill>
                <a:latin typeface="Arial" panose="020B0604020202020204" pitchFamily="34" charset="0"/>
                <a:ea typeface="Times New Roman" panose="02020603050405020304" pitchFamily="18" charset="0"/>
              </a:rPr>
              <a:t>Quedaron fuera de este proceso las 3 operaciones que, en el periodo en que se desarrollaron las licitaciones, tenían contratos BOT (Build, Operate and Transfer), en la región de Antofagasta (disposición de aguas servidas en Calama y Antofagasta y nuevas fuentes de abastecimiento en Antofagasta).</a:t>
            </a:r>
          </a:p>
        </p:txBody>
      </p:sp>
      <p:sp>
        <p:nvSpPr>
          <p:cNvPr id="11" name="Pentágono 10"/>
          <p:cNvSpPr/>
          <p:nvPr/>
        </p:nvSpPr>
        <p:spPr>
          <a:xfrm>
            <a:off x="1092200" y="1841496"/>
            <a:ext cx="2675468" cy="415899"/>
          </a:xfrm>
          <a:prstGeom prst="homePlate">
            <a:avLst/>
          </a:prstGeom>
          <a:solidFill>
            <a:schemeClr val="accent4"/>
          </a:solidFill>
          <a:ln w="28575" cap="flat" cmpd="sng" algn="ctr">
            <a:solidFill>
              <a:srgbClr val="FFFFFF"/>
            </a:solid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14" name="CuadroTexto 13"/>
          <p:cNvSpPr txBox="1"/>
          <p:nvPr/>
        </p:nvSpPr>
        <p:spPr>
          <a:xfrm>
            <a:off x="1130300" y="1862663"/>
            <a:ext cx="2603500" cy="369332"/>
          </a:xfrm>
          <a:prstGeom prst="rect">
            <a:avLst/>
          </a:prstGeom>
          <a:noFill/>
        </p:spPr>
        <p:txBody>
          <a:bodyPr wrap="square" rtlCol="0">
            <a:spAutoFit/>
          </a:bodyPr>
          <a:lstStyle/>
          <a:p>
            <a:pPr algn="ctr"/>
            <a:r>
              <a:rPr lang="es-CL" b="1" dirty="0">
                <a:solidFill>
                  <a:srgbClr val="172D55"/>
                </a:solidFill>
                <a:latin typeface="Arial" panose="020B0604020202020204" pitchFamily="34" charset="0"/>
                <a:cs typeface="Arial" panose="020B0604020202020204" pitchFamily="34" charset="0"/>
              </a:rPr>
              <a:t>1990</a:t>
            </a:r>
            <a:endParaRPr lang="es-ES_tradnl" b="1" dirty="0">
              <a:solidFill>
                <a:srgbClr val="172D55"/>
              </a:solidFill>
            </a:endParaRPr>
          </a:p>
        </p:txBody>
      </p:sp>
      <p:sp>
        <p:nvSpPr>
          <p:cNvPr id="23" name="Pentágono 22"/>
          <p:cNvSpPr/>
          <p:nvPr/>
        </p:nvSpPr>
        <p:spPr>
          <a:xfrm>
            <a:off x="1092200" y="2357966"/>
            <a:ext cx="2675468" cy="2874434"/>
          </a:xfrm>
          <a:prstGeom prst="homePlate">
            <a:avLst>
              <a:gd name="adj" fmla="val 7595"/>
            </a:avLst>
          </a:prstGeom>
          <a:solidFill>
            <a:schemeClr val="accent4">
              <a:lumMod val="20000"/>
              <a:lumOff val="80000"/>
            </a:schemeClr>
          </a:solidFill>
          <a:ln w="28575" cap="flat" cmpd="sng" algn="ctr">
            <a:no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5" name="Rectángulo 4">
            <a:extLst>
              <a:ext uri="{FF2B5EF4-FFF2-40B4-BE49-F238E27FC236}">
                <a16:creationId xmlns:a16="http://schemas.microsoft.com/office/drawing/2014/main" xmlns="" id="{56E7443A-3DF7-424B-AD3B-EB356BC43A8E}"/>
              </a:ext>
            </a:extLst>
          </p:cNvPr>
          <p:cNvSpPr/>
          <p:nvPr/>
        </p:nvSpPr>
        <p:spPr>
          <a:xfrm>
            <a:off x="1295400" y="2571250"/>
            <a:ext cx="2125133" cy="938719"/>
          </a:xfrm>
          <a:prstGeom prst="rect">
            <a:avLst/>
          </a:prstGeom>
        </p:spPr>
        <p:txBody>
          <a:bodyPr wrap="square">
            <a:spAutoFit/>
          </a:bodyPr>
          <a:lstStyle/>
          <a:p>
            <a:pPr>
              <a:spcAft>
                <a:spcPts val="0"/>
              </a:spcAft>
            </a:pPr>
            <a:r>
              <a:rPr lang="es-ES" sz="1100" dirty="0">
                <a:solidFill>
                  <a:srgbClr val="222222"/>
                </a:solidFill>
                <a:latin typeface="Arial" panose="020B0604020202020204" pitchFamily="34" charset="0"/>
                <a:ea typeface="Times New Roman" panose="02020603050405020304" pitchFamily="18" charset="0"/>
              </a:rPr>
              <a:t>El 6 de abril de 1990 se crean las empresas sanitarias sucesoras de la estatal SENDOS, entre ellas ESSAN S.A.</a:t>
            </a:r>
          </a:p>
        </p:txBody>
      </p:sp>
      <p:sp>
        <p:nvSpPr>
          <p:cNvPr id="27" name="Rectángulo 26">
            <a:extLst>
              <a:ext uri="{FF2B5EF4-FFF2-40B4-BE49-F238E27FC236}">
                <a16:creationId xmlns:a16="http://schemas.microsoft.com/office/drawing/2014/main" xmlns="" id="{56E7443A-3DF7-424B-AD3B-EB356BC43A8E}"/>
              </a:ext>
            </a:extLst>
          </p:cNvPr>
          <p:cNvSpPr/>
          <p:nvPr/>
        </p:nvSpPr>
        <p:spPr>
          <a:xfrm>
            <a:off x="3852333" y="2571250"/>
            <a:ext cx="2125133" cy="1277273"/>
          </a:xfrm>
          <a:prstGeom prst="rect">
            <a:avLst/>
          </a:prstGeom>
        </p:spPr>
        <p:txBody>
          <a:bodyPr wrap="square">
            <a:spAutoFit/>
          </a:bodyPr>
          <a:lstStyle/>
          <a:p>
            <a:pPr>
              <a:spcAft>
                <a:spcPts val="0"/>
              </a:spcAft>
            </a:pPr>
            <a:r>
              <a:rPr lang="es-ES" sz="1100" dirty="0">
                <a:solidFill>
                  <a:srgbClr val="222222"/>
                </a:solidFill>
                <a:latin typeface="Arial" panose="020B0604020202020204" pitchFamily="34" charset="0"/>
                <a:ea typeface="Times New Roman" panose="02020603050405020304" pitchFamily="18" charset="0"/>
              </a:rPr>
              <a:t>A partir de la modificación del marco regulatorio, en 1998, se incorpora el sector privado como un actor relevante de la industria sanitaria, con el objetivo de modernizar su gestión.</a:t>
            </a:r>
          </a:p>
        </p:txBody>
      </p:sp>
      <p:sp>
        <p:nvSpPr>
          <p:cNvPr id="28" name="Rectángulo 27">
            <a:extLst>
              <a:ext uri="{FF2B5EF4-FFF2-40B4-BE49-F238E27FC236}">
                <a16:creationId xmlns:a16="http://schemas.microsoft.com/office/drawing/2014/main" xmlns="" id="{56E7443A-3DF7-424B-AD3B-EB356BC43A8E}"/>
              </a:ext>
            </a:extLst>
          </p:cNvPr>
          <p:cNvSpPr/>
          <p:nvPr/>
        </p:nvSpPr>
        <p:spPr>
          <a:xfrm>
            <a:off x="6290733" y="2571250"/>
            <a:ext cx="2125133" cy="2462212"/>
          </a:xfrm>
          <a:prstGeom prst="rect">
            <a:avLst/>
          </a:prstGeom>
        </p:spPr>
        <p:txBody>
          <a:bodyPr wrap="square">
            <a:spAutoFit/>
          </a:bodyPr>
          <a:lstStyle/>
          <a:p>
            <a:pPr>
              <a:spcAft>
                <a:spcPts val="0"/>
              </a:spcAft>
            </a:pPr>
            <a:r>
              <a:rPr lang="es-ES" sz="1100" dirty="0">
                <a:solidFill>
                  <a:srgbClr val="222222"/>
                </a:solidFill>
                <a:latin typeface="Arial" panose="020B0604020202020204" pitchFamily="34" charset="0"/>
                <a:ea typeface="Times New Roman" panose="02020603050405020304" pitchFamily="18" charset="0"/>
              </a:rPr>
              <a:t> El año 2000, luego de la venta de las compañías que hoy conocemos como  Aguas Andinas , Essbio y Esval, el Estado definió que las empresas sanitarias que pertenecían a la Corporación de Fomento a la Producción (CORFO), transfirieran sus derechos de explotación a nueve operadores privados, a través de contratos con vigencia de 30 años.</a:t>
            </a:r>
          </a:p>
        </p:txBody>
      </p:sp>
      <p:sp>
        <p:nvSpPr>
          <p:cNvPr id="29" name="Rectángulo 28">
            <a:extLst>
              <a:ext uri="{FF2B5EF4-FFF2-40B4-BE49-F238E27FC236}">
                <a16:creationId xmlns:a16="http://schemas.microsoft.com/office/drawing/2014/main" xmlns="" id="{56E7443A-3DF7-424B-AD3B-EB356BC43A8E}"/>
              </a:ext>
            </a:extLst>
          </p:cNvPr>
          <p:cNvSpPr/>
          <p:nvPr/>
        </p:nvSpPr>
        <p:spPr>
          <a:xfrm>
            <a:off x="8678333" y="2571250"/>
            <a:ext cx="2125133" cy="1785104"/>
          </a:xfrm>
          <a:prstGeom prst="rect">
            <a:avLst/>
          </a:prstGeom>
        </p:spPr>
        <p:txBody>
          <a:bodyPr wrap="square">
            <a:spAutoFit/>
          </a:bodyPr>
          <a:lstStyle/>
          <a:p>
            <a:pPr>
              <a:spcAft>
                <a:spcPts val="0"/>
              </a:spcAft>
            </a:pPr>
            <a:r>
              <a:rPr lang="es-ES" sz="1100" dirty="0">
                <a:solidFill>
                  <a:srgbClr val="222222"/>
                </a:solidFill>
                <a:latin typeface="Arial" panose="020B0604020202020204" pitchFamily="34" charset="0"/>
                <a:ea typeface="Times New Roman" panose="02020603050405020304" pitchFamily="18" charset="0"/>
              </a:rPr>
              <a:t>Este proceso duró alrededor de tres años (2001-2004) y tras ese periodo ESSAN S.A. cumplió el encargo estatal de fusionar las empresas en una sola: la Empresa Concesionaria de Servicios Sanitarios S.A., Econssa Chile, que inició operaciones el año 2008. </a:t>
            </a:r>
          </a:p>
        </p:txBody>
      </p:sp>
    </p:spTree>
    <p:extLst>
      <p:ext uri="{BB962C8B-B14F-4D97-AF65-F5344CB8AC3E}">
        <p14:creationId xmlns:p14="http://schemas.microsoft.com/office/powerpoint/2010/main" val="10221889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xmlns="" id="{9AB4034D-112C-4E51-A334-CE232672A461}"/>
              </a:ext>
            </a:extLst>
          </p:cNvPr>
          <p:cNvSpPr>
            <a:spLocks noGrp="1"/>
          </p:cNvSpPr>
          <p:nvPr>
            <p:ph idx="4294967295"/>
          </p:nvPr>
        </p:nvSpPr>
        <p:spPr>
          <a:xfrm>
            <a:off x="7602538" y="1736725"/>
            <a:ext cx="4589462" cy="5257800"/>
          </a:xfrm>
          <a:prstGeom prst="rect">
            <a:avLst/>
          </a:prstGeom>
        </p:spPr>
        <p:txBody>
          <a:bodyPr>
            <a:normAutofit/>
          </a:bodyPr>
          <a:lstStyle/>
          <a:p>
            <a:r>
              <a:rPr lang="es-CL" dirty="0">
                <a:solidFill>
                  <a:schemeClr val="bg1"/>
                </a:solidFill>
              </a:rPr>
              <a:t>DE JUNIO 2018</a:t>
            </a:r>
          </a:p>
        </p:txBody>
      </p:sp>
      <p:sp>
        <p:nvSpPr>
          <p:cNvPr id="11" name="Título 1">
            <a:extLst>
              <a:ext uri="{FF2B5EF4-FFF2-40B4-BE49-F238E27FC236}">
                <a16:creationId xmlns:a16="http://schemas.microsoft.com/office/drawing/2014/main" xmlns="" id="{4504DDC3-91E5-4FCC-81F8-3CECB985242F}"/>
              </a:ext>
            </a:extLst>
          </p:cNvPr>
          <p:cNvSpPr txBox="1">
            <a:spLocks/>
          </p:cNvSpPr>
          <p:nvPr/>
        </p:nvSpPr>
        <p:spPr>
          <a:xfrm>
            <a:off x="908050" y="1870608"/>
            <a:ext cx="3637444" cy="669392"/>
          </a:xfrm>
          <a:prstGeom prst="rect">
            <a:avLst/>
          </a:prstGeom>
        </p:spPr>
        <p:txBody>
          <a:bodyPr/>
          <a:lstStyle/>
          <a:p>
            <a:pPr marL="0" marR="0" lvl="0" indent="0" algn="l" defTabSz="914400" rtl="0" eaLnBrk="1" fontAlgn="auto" latinLnBrk="0" hangingPunct="1">
              <a:lnSpc>
                <a:spcPct val="90000"/>
              </a:lnSpc>
              <a:spcBef>
                <a:spcPct val="0"/>
              </a:spcBef>
              <a:buClrTx/>
              <a:buSzTx/>
              <a:buFontTx/>
              <a:buNone/>
              <a:tabLst/>
              <a:defRPr/>
            </a:pPr>
            <a:r>
              <a:rPr kumimoji="0" lang="es-CL" sz="4800" i="0" u="none" strike="noStrike" kern="1200" cap="none" spc="0" normalizeH="0" baseline="0" noProof="0" dirty="0">
                <a:ln>
                  <a:noFill/>
                </a:ln>
                <a:solidFill>
                  <a:schemeClr val="bg1"/>
                </a:solidFill>
                <a:effectLst/>
                <a:uLnTx/>
                <a:uFillTx/>
                <a:latin typeface="Calibri"/>
                <a:ea typeface="+mj-ea"/>
                <a:cs typeface="Calibri"/>
              </a:rPr>
              <a:t>CONTRATOS</a:t>
            </a:r>
          </a:p>
        </p:txBody>
      </p:sp>
      <p:sp>
        <p:nvSpPr>
          <p:cNvPr id="12" name="Título 1">
            <a:extLst>
              <a:ext uri="{FF2B5EF4-FFF2-40B4-BE49-F238E27FC236}">
                <a16:creationId xmlns:a16="http://schemas.microsoft.com/office/drawing/2014/main" xmlns="" id="{4504DDC3-91E5-4FCC-81F8-3CECB985242F}"/>
              </a:ext>
            </a:extLst>
          </p:cNvPr>
          <p:cNvSpPr txBox="1">
            <a:spLocks/>
          </p:cNvSpPr>
          <p:nvPr/>
        </p:nvSpPr>
        <p:spPr>
          <a:xfrm>
            <a:off x="908050" y="2374900"/>
            <a:ext cx="3637444" cy="736600"/>
          </a:xfrm>
          <a:prstGeom prst="rect">
            <a:avLst/>
          </a:prstGeom>
        </p:spPr>
        <p:txBody>
          <a:bodyPr/>
          <a:lstStyle/>
          <a:p>
            <a:pPr marL="0" marR="0" lvl="0" indent="0" algn="l" defTabSz="914400" rtl="0" eaLnBrk="1" fontAlgn="auto" latinLnBrk="0" hangingPunct="1">
              <a:lnSpc>
                <a:spcPct val="90000"/>
              </a:lnSpc>
              <a:spcBef>
                <a:spcPct val="0"/>
              </a:spcBef>
              <a:buClrTx/>
              <a:buSzTx/>
              <a:buFontTx/>
              <a:buNone/>
              <a:tabLst/>
              <a:defRPr/>
            </a:pPr>
            <a:r>
              <a:rPr kumimoji="0" lang="es-CL" sz="4800" i="0" u="none" strike="noStrike" kern="1200" cap="none" spc="0" normalizeH="0" baseline="0" noProof="0" dirty="0">
                <a:ln>
                  <a:noFill/>
                </a:ln>
                <a:solidFill>
                  <a:schemeClr val="bg1"/>
                </a:solidFill>
                <a:effectLst/>
                <a:uLnTx/>
                <a:uFillTx/>
                <a:latin typeface="Calibri"/>
                <a:ea typeface="+mj-ea"/>
                <a:cs typeface="Calibri"/>
              </a:rPr>
              <a:t>CTDECS-BOT</a:t>
            </a:r>
          </a:p>
        </p:txBody>
      </p:sp>
      <p:cxnSp>
        <p:nvCxnSpPr>
          <p:cNvPr id="13" name="Conector recto 12"/>
          <p:cNvCxnSpPr/>
          <p:nvPr/>
        </p:nvCxnSpPr>
        <p:spPr>
          <a:xfrm rot="5400000">
            <a:off x="-2418424" y="3514063"/>
            <a:ext cx="5927461" cy="1588"/>
          </a:xfrm>
          <a:prstGeom prst="line">
            <a:avLst/>
          </a:prstGeom>
          <a:ln w="28575" cap="flat" cmpd="sng" algn="ctr">
            <a:solidFill>
              <a:schemeClr val="bg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4" name="Imagen 13" descr="Flecha azul.png"/>
          <p:cNvPicPr>
            <a:picLocks noChangeAspect="1"/>
          </p:cNvPicPr>
          <p:nvPr/>
        </p:nvPicPr>
        <p:blipFill>
          <a:blip r:embed="rId2"/>
          <a:stretch>
            <a:fillRect/>
          </a:stretch>
        </p:blipFill>
        <p:spPr>
          <a:xfrm>
            <a:off x="243078" y="1994154"/>
            <a:ext cx="595122" cy="595939"/>
          </a:xfrm>
          <a:prstGeom prst="rect">
            <a:avLst/>
          </a:prstGeom>
        </p:spPr>
      </p:pic>
    </p:spTree>
    <p:extLst>
      <p:ext uri="{BB962C8B-B14F-4D97-AF65-F5344CB8AC3E}">
        <p14:creationId xmlns:p14="http://schemas.microsoft.com/office/powerpoint/2010/main" val="28496415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dondear rectángulo de esquina diagonal 10"/>
          <p:cNvSpPr/>
          <p:nvPr/>
        </p:nvSpPr>
        <p:spPr>
          <a:xfrm>
            <a:off x="1016000" y="1549400"/>
            <a:ext cx="10579100" cy="4826000"/>
          </a:xfrm>
          <a:prstGeom prst="round2DiagRect">
            <a:avLst>
              <a:gd name="adj1" fmla="val 8667"/>
              <a:gd name="adj2" fmla="val 0"/>
            </a:avLst>
          </a:prstGeom>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6" name="Rectángulo 5">
            <a:extLst>
              <a:ext uri="{FF2B5EF4-FFF2-40B4-BE49-F238E27FC236}">
                <a16:creationId xmlns:a16="http://schemas.microsoft.com/office/drawing/2014/main" xmlns="" id="{388D8FF2-2199-43FC-BD68-6A07554F309A}"/>
              </a:ext>
            </a:extLst>
          </p:cNvPr>
          <p:cNvSpPr/>
          <p:nvPr/>
        </p:nvSpPr>
        <p:spPr>
          <a:xfrm>
            <a:off x="1164370" y="1654336"/>
            <a:ext cx="10011630" cy="5078313"/>
          </a:xfrm>
          <a:prstGeom prst="rect">
            <a:avLst/>
          </a:prstGeom>
        </p:spPr>
        <p:txBody>
          <a:bodyPr wrap="square">
            <a:spAutoFit/>
          </a:bodyPr>
          <a:lstStyle/>
          <a:p>
            <a:pPr algn="just">
              <a:spcAft>
                <a:spcPts val="0"/>
              </a:spcAft>
            </a:pPr>
            <a:r>
              <a:rPr lang="es-ES" dirty="0">
                <a:solidFill>
                  <a:srgbClr val="222222"/>
                </a:solidFill>
                <a:latin typeface="Arial" panose="020B0604020202020204" pitchFamily="34" charset="0"/>
                <a:ea typeface="Times New Roman" panose="02020603050405020304" pitchFamily="18" charset="0"/>
                <a:cs typeface="Arial" panose="020B0604020202020204" pitchFamily="34" charset="0"/>
              </a:rPr>
              <a:t>Los contratos de transferencia de derechos de explotación de concesiones sanitarias, </a:t>
            </a:r>
            <a:r>
              <a:rPr lang="es-ES" b="1" dirty="0">
                <a:solidFill>
                  <a:srgbClr val="172D55"/>
                </a:solidFill>
                <a:latin typeface="Arial" panose="020B0604020202020204" pitchFamily="34" charset="0"/>
                <a:ea typeface="Times New Roman" panose="02020603050405020304" pitchFamily="18" charset="0"/>
                <a:cs typeface="Arial" panose="020B0604020202020204" pitchFamily="34" charset="0"/>
              </a:rPr>
              <a:t>CTDECS</a:t>
            </a:r>
            <a:r>
              <a:rPr lang="es-ES" dirty="0">
                <a:solidFill>
                  <a:srgbClr val="222222"/>
                </a:solidFill>
                <a:latin typeface="Arial" panose="020B0604020202020204" pitchFamily="34" charset="0"/>
                <a:ea typeface="Times New Roman" panose="02020603050405020304" pitchFamily="18" charset="0"/>
                <a:cs typeface="Arial" panose="020B0604020202020204" pitchFamily="34" charset="0"/>
              </a:rPr>
              <a:t>, firmados entre 2001 y 2004 por 30 años, obligan a las operadoras a dar el servicio de captación y   distribución de agua potable, además de la recolección, disposición y tratamiento de las aguas servidas. Para ello deben financiar inversiones de reposición y ampliación de la infraestructura sanitaria requerida durante el plazo de la concesión.  Estas inversiones, al finalizar los contratos, incrementarán los activos de </a:t>
            </a:r>
            <a:r>
              <a:rPr lang="es-ES" dirty="0" err="1">
                <a:solidFill>
                  <a:srgbClr val="222222"/>
                </a:solidFill>
                <a:latin typeface="Arial" panose="020B0604020202020204" pitchFamily="34" charset="0"/>
                <a:ea typeface="Times New Roman" panose="02020603050405020304" pitchFamily="18" charset="0"/>
                <a:cs typeface="Arial" panose="020B0604020202020204" pitchFamily="34" charset="0"/>
              </a:rPr>
              <a:t>Econssa</a:t>
            </a:r>
            <a:r>
              <a:rPr lang="es-ES" dirty="0">
                <a:solidFill>
                  <a:srgbClr val="222222"/>
                </a:solidFill>
                <a:latin typeface="Arial" panose="020B0604020202020204" pitchFamily="34" charset="0"/>
                <a:ea typeface="Times New Roman" panose="02020603050405020304" pitchFamily="18" charset="0"/>
                <a:cs typeface="Arial" panose="020B0604020202020204" pitchFamily="34" charset="0"/>
              </a:rPr>
              <a:t> Chile S.A. Si algunas de ellas  no alcanza a ser totalmente cubierta por las tarifas durante el período de vigencia de los contratos, Econssa deberá pagar al operador una cantidad de dinero proporcional, calculada de acuerdo a las condiciones pactadas.</a:t>
            </a:r>
          </a:p>
          <a:p>
            <a:pPr algn="just">
              <a:spcAft>
                <a:spcPts val="0"/>
              </a:spcAft>
            </a:pPr>
            <a:endParaRPr lang="es-ES"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a:p>
            <a:pPr algn="just"/>
            <a:r>
              <a:rPr lang="es-CL" dirty="0">
                <a:latin typeface="Arial" panose="020B0604020202020204" pitchFamily="34" charset="0"/>
                <a:cs typeface="Arial" panose="020B0604020202020204" pitchFamily="34" charset="0"/>
              </a:rPr>
              <a:t>La transferencia del derecho de explotación implica la </a:t>
            </a:r>
            <a:r>
              <a:rPr lang="es-CL" b="1" dirty="0">
                <a:solidFill>
                  <a:srgbClr val="172D55"/>
                </a:solidFill>
                <a:latin typeface="Arial" panose="020B0604020202020204" pitchFamily="34" charset="0"/>
                <a:cs typeface="Arial" panose="020B0604020202020204" pitchFamily="34" charset="0"/>
              </a:rPr>
              <a:t>entrega total de la gestión del servicio,</a:t>
            </a:r>
            <a:r>
              <a:rPr lang="es-CL" dirty="0">
                <a:solidFill>
                  <a:srgbClr val="172D55"/>
                </a:solidFill>
                <a:latin typeface="Arial" panose="020B0604020202020204" pitchFamily="34" charset="0"/>
                <a:cs typeface="Arial" panose="020B0604020202020204" pitchFamily="34" charset="0"/>
              </a:rPr>
              <a:t> </a:t>
            </a:r>
            <a:r>
              <a:rPr lang="es-CL" b="1" dirty="0">
                <a:solidFill>
                  <a:srgbClr val="172D55"/>
                </a:solidFill>
                <a:latin typeface="Arial" panose="020B0604020202020204" pitchFamily="34" charset="0"/>
                <a:cs typeface="Arial" panose="020B0604020202020204" pitchFamily="34" charset="0"/>
              </a:rPr>
              <a:t>siendo responsables quien explote la concesión sanitaria y el titular de la misma </a:t>
            </a:r>
            <a:r>
              <a:rPr lang="es-CL" dirty="0">
                <a:latin typeface="Arial" panose="020B0604020202020204" pitchFamily="34" charset="0"/>
                <a:cs typeface="Arial" panose="020B0604020202020204" pitchFamily="34" charset="0"/>
              </a:rPr>
              <a:t>(artículo 32 de la Ley de Servicios Sanitarios).</a:t>
            </a:r>
          </a:p>
          <a:p>
            <a:pPr algn="just"/>
            <a:endParaRPr lang="es-CL" dirty="0">
              <a:latin typeface="Arial" panose="020B0604020202020204" pitchFamily="34" charset="0"/>
              <a:cs typeface="Arial" panose="020B0604020202020204" pitchFamily="34" charset="0"/>
            </a:endParaRPr>
          </a:p>
          <a:p>
            <a:pPr algn="just"/>
            <a:r>
              <a:rPr lang="es-CL" dirty="0">
                <a:latin typeface="Arial" panose="020B0604020202020204" pitchFamily="34" charset="0"/>
                <a:cs typeface="Arial" panose="020B0604020202020204" pitchFamily="34" charset="0"/>
              </a:rPr>
              <a:t>El contrato de transferencia identifica las concesiones sanitarias que son gestionadas por el operador, con todos los activos relacionados con la misma: bienes raíces, infraestructura sanitaria, servidumbres y derechos de aprovechamiento de aguas.</a:t>
            </a:r>
          </a:p>
          <a:p>
            <a:pPr algn="just">
              <a:spcAft>
                <a:spcPts val="0"/>
              </a:spcAft>
            </a:pPr>
            <a:endParaRPr lang="es-CL" dirty="0">
              <a:effectLst/>
              <a:latin typeface="Times New Roman" panose="02020603050405020304" pitchFamily="18" charset="0"/>
              <a:ea typeface="Times New Roman" panose="02020603050405020304" pitchFamily="18" charset="0"/>
            </a:endParaRPr>
          </a:p>
        </p:txBody>
      </p:sp>
      <p:sp>
        <p:nvSpPr>
          <p:cNvPr id="5" name="Título 1">
            <a:extLst>
              <a:ext uri="{FF2B5EF4-FFF2-40B4-BE49-F238E27FC236}">
                <a16:creationId xmlns:a16="http://schemas.microsoft.com/office/drawing/2014/main" xmlns="" id="{4504DDC3-91E5-4FCC-81F8-3CECB985242F}"/>
              </a:ext>
            </a:extLst>
          </p:cNvPr>
          <p:cNvSpPr txBox="1">
            <a:spLocks/>
          </p:cNvSpPr>
          <p:nvPr/>
        </p:nvSpPr>
        <p:spPr>
          <a:xfrm>
            <a:off x="921077" y="765809"/>
            <a:ext cx="3610467" cy="751841"/>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CTDECS</a:t>
            </a:r>
          </a:p>
        </p:txBody>
      </p:sp>
      <p:grpSp>
        <p:nvGrpSpPr>
          <p:cNvPr id="7" name="Agrupar 6"/>
          <p:cNvGrpSpPr/>
          <p:nvPr/>
        </p:nvGrpSpPr>
        <p:grpSpPr>
          <a:xfrm>
            <a:off x="338666" y="846271"/>
            <a:ext cx="677334" cy="2592257"/>
            <a:chOff x="338666" y="846271"/>
            <a:chExt cx="677334" cy="2592257"/>
          </a:xfrm>
        </p:grpSpPr>
        <p:cxnSp>
          <p:nvCxnSpPr>
            <p:cNvPr id="8" name="Conector recto 7"/>
            <p:cNvCxnSpPr/>
            <p:nvPr/>
          </p:nvCxnSpPr>
          <p:spPr>
            <a:xfrm rot="5400000">
              <a:off x="-522950" y="2364713"/>
              <a:ext cx="2130161"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 name="Conector recto 8"/>
            <p:cNvCxnSpPr/>
            <p:nvPr/>
          </p:nvCxnSpPr>
          <p:spPr>
            <a:xfrm>
              <a:off x="541867" y="34369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0" name="Imagen 9" descr="Flecha azul.png"/>
            <p:cNvPicPr>
              <a:picLocks noChangeAspect="1"/>
            </p:cNvPicPr>
            <p:nvPr/>
          </p:nvPicPr>
          <p:blipFill>
            <a:blip r:embed="rId2"/>
            <a:stretch>
              <a:fillRect/>
            </a:stretch>
          </p:blipFill>
          <p:spPr>
            <a:xfrm>
              <a:off x="338666" y="846271"/>
              <a:ext cx="423148" cy="423729"/>
            </a:xfrm>
            <a:prstGeom prst="rect">
              <a:avLst/>
            </a:prstGeom>
          </p:spPr>
        </p:pic>
      </p:grpSp>
    </p:spTree>
    <p:extLst>
      <p:ext uri="{BB962C8B-B14F-4D97-AF65-F5344CB8AC3E}">
        <p14:creationId xmlns:p14="http://schemas.microsoft.com/office/powerpoint/2010/main" val="42390715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Rectángulo 95"/>
          <p:cNvSpPr/>
          <p:nvPr/>
        </p:nvSpPr>
        <p:spPr>
          <a:xfrm>
            <a:off x="2438400" y="4294716"/>
            <a:ext cx="3031066" cy="254000"/>
          </a:xfrm>
          <a:prstGeom prst="rect">
            <a:avLst/>
          </a:prstGeom>
          <a:solidFill>
            <a:srgbClr val="172D5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95" name="Rectángulo 94"/>
          <p:cNvSpPr/>
          <p:nvPr/>
        </p:nvSpPr>
        <p:spPr>
          <a:xfrm>
            <a:off x="1049867" y="2076449"/>
            <a:ext cx="3031066" cy="254000"/>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66" name="Pentágono 65"/>
          <p:cNvSpPr/>
          <p:nvPr/>
        </p:nvSpPr>
        <p:spPr>
          <a:xfrm>
            <a:off x="9406466" y="5594350"/>
            <a:ext cx="1638300" cy="415899"/>
          </a:xfrm>
          <a:prstGeom prst="homePlate">
            <a:avLst/>
          </a:prstGeom>
          <a:solidFill>
            <a:srgbClr val="172D55"/>
          </a:solidFill>
          <a:ln w="28575" cap="flat" cmpd="sng" algn="ctr">
            <a:solidFill>
              <a:srgbClr val="FFFFFF"/>
            </a:solid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58" name="Pentágono 57"/>
          <p:cNvSpPr/>
          <p:nvPr/>
        </p:nvSpPr>
        <p:spPr>
          <a:xfrm>
            <a:off x="3826933" y="5594350"/>
            <a:ext cx="5799667" cy="415899"/>
          </a:xfrm>
          <a:prstGeom prst="homePlate">
            <a:avLst/>
          </a:prstGeom>
          <a:solidFill>
            <a:srgbClr val="172D55"/>
          </a:solidFill>
          <a:ln w="28575" cap="flat" cmpd="sng" algn="ctr">
            <a:solidFill>
              <a:srgbClr val="FFFFFF"/>
            </a:solid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67" name="CuadroTexto 66"/>
          <p:cNvSpPr txBox="1"/>
          <p:nvPr/>
        </p:nvSpPr>
        <p:spPr>
          <a:xfrm>
            <a:off x="9419166" y="5623984"/>
            <a:ext cx="1579034" cy="369332"/>
          </a:xfrm>
          <a:prstGeom prst="rect">
            <a:avLst/>
          </a:prstGeom>
          <a:noFill/>
        </p:spPr>
        <p:txBody>
          <a:bodyPr wrap="square" rtlCol="0">
            <a:spAutoFit/>
          </a:bodyPr>
          <a:lstStyle/>
          <a:p>
            <a:pPr algn="ctr"/>
            <a:r>
              <a:rPr lang="es-CL" b="1" dirty="0">
                <a:solidFill>
                  <a:srgbClr val="FFFFFF"/>
                </a:solidFill>
                <a:latin typeface="Arial" panose="020B0604020202020204" pitchFamily="34" charset="0"/>
                <a:cs typeface="Arial" panose="020B0604020202020204" pitchFamily="34" charset="0"/>
              </a:rPr>
              <a:t>2007</a:t>
            </a:r>
            <a:endParaRPr lang="es-ES_tradnl" b="1" dirty="0">
              <a:solidFill>
                <a:srgbClr val="FFFFFF"/>
              </a:solidFill>
            </a:endParaRPr>
          </a:p>
        </p:txBody>
      </p:sp>
      <p:sp>
        <p:nvSpPr>
          <p:cNvPr id="65" name="CuadroTexto 64"/>
          <p:cNvSpPr txBox="1"/>
          <p:nvPr/>
        </p:nvSpPr>
        <p:spPr>
          <a:xfrm>
            <a:off x="5257800" y="5623984"/>
            <a:ext cx="4152900" cy="369332"/>
          </a:xfrm>
          <a:prstGeom prst="rect">
            <a:avLst/>
          </a:prstGeom>
          <a:noFill/>
        </p:spPr>
        <p:txBody>
          <a:bodyPr wrap="square" rtlCol="0">
            <a:spAutoFit/>
          </a:bodyPr>
          <a:lstStyle/>
          <a:p>
            <a:pPr algn="ctr"/>
            <a:r>
              <a:rPr lang="es-CL" b="1" dirty="0">
                <a:solidFill>
                  <a:srgbClr val="FFFFFF"/>
                </a:solidFill>
                <a:latin typeface="Arial" panose="020B0604020202020204" pitchFamily="34" charset="0"/>
                <a:cs typeface="Arial" panose="020B0604020202020204" pitchFamily="34" charset="0"/>
              </a:rPr>
              <a:t>2004</a:t>
            </a:r>
            <a:endParaRPr lang="es-ES_tradnl" b="1" dirty="0">
              <a:solidFill>
                <a:srgbClr val="FFFFFF"/>
              </a:solidFill>
            </a:endParaRPr>
          </a:p>
        </p:txBody>
      </p:sp>
      <p:sp>
        <p:nvSpPr>
          <p:cNvPr id="59" name="CuadroTexto 58"/>
          <p:cNvSpPr txBox="1"/>
          <p:nvPr/>
        </p:nvSpPr>
        <p:spPr>
          <a:xfrm>
            <a:off x="3839634" y="5623984"/>
            <a:ext cx="1397000" cy="369332"/>
          </a:xfrm>
          <a:prstGeom prst="rect">
            <a:avLst/>
          </a:prstGeom>
          <a:noFill/>
        </p:spPr>
        <p:txBody>
          <a:bodyPr wrap="square" rtlCol="0">
            <a:spAutoFit/>
          </a:bodyPr>
          <a:lstStyle/>
          <a:p>
            <a:pPr algn="ctr"/>
            <a:r>
              <a:rPr lang="es-CL" b="1" dirty="0">
                <a:solidFill>
                  <a:srgbClr val="FFFFFF"/>
                </a:solidFill>
                <a:latin typeface="Arial" panose="020B0604020202020204" pitchFamily="34" charset="0"/>
                <a:cs typeface="Arial" panose="020B0604020202020204" pitchFamily="34" charset="0"/>
              </a:rPr>
              <a:t>2004</a:t>
            </a:r>
            <a:endParaRPr lang="es-ES_tradnl" b="1" dirty="0">
              <a:solidFill>
                <a:srgbClr val="FFFFFF"/>
              </a:solidFill>
            </a:endParaRPr>
          </a:p>
        </p:txBody>
      </p:sp>
      <p:sp>
        <p:nvSpPr>
          <p:cNvPr id="52" name="Pentágono 51"/>
          <p:cNvSpPr/>
          <p:nvPr/>
        </p:nvSpPr>
        <p:spPr>
          <a:xfrm>
            <a:off x="2438400" y="3155949"/>
            <a:ext cx="1638300" cy="415899"/>
          </a:xfrm>
          <a:prstGeom prst="homePlate">
            <a:avLst/>
          </a:prstGeom>
          <a:solidFill>
            <a:schemeClr val="accent4"/>
          </a:solidFill>
          <a:ln w="28575" cap="flat" cmpd="sng" algn="ctr">
            <a:solidFill>
              <a:srgbClr val="FFFFFF"/>
            </a:solid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53" name="CuadroTexto 52"/>
          <p:cNvSpPr txBox="1"/>
          <p:nvPr/>
        </p:nvSpPr>
        <p:spPr>
          <a:xfrm>
            <a:off x="2654300" y="3185583"/>
            <a:ext cx="1397000" cy="369332"/>
          </a:xfrm>
          <a:prstGeom prst="rect">
            <a:avLst/>
          </a:prstGeom>
          <a:noFill/>
        </p:spPr>
        <p:txBody>
          <a:bodyPr wrap="square" rtlCol="0">
            <a:spAutoFit/>
          </a:bodyPr>
          <a:lstStyle/>
          <a:p>
            <a:pPr algn="ctr"/>
            <a:r>
              <a:rPr lang="es-CL" b="1" dirty="0">
                <a:solidFill>
                  <a:srgbClr val="172D55"/>
                </a:solidFill>
                <a:latin typeface="Arial" panose="020B0604020202020204" pitchFamily="34" charset="0"/>
                <a:cs typeface="Arial" panose="020B0604020202020204" pitchFamily="34" charset="0"/>
              </a:rPr>
              <a:t>2003</a:t>
            </a:r>
            <a:endParaRPr lang="es-ES_tradnl" b="1" dirty="0">
              <a:solidFill>
                <a:srgbClr val="172D55"/>
              </a:solidFill>
            </a:endParaRPr>
          </a:p>
        </p:txBody>
      </p:sp>
      <p:sp>
        <p:nvSpPr>
          <p:cNvPr id="5" name="Título 1">
            <a:extLst>
              <a:ext uri="{FF2B5EF4-FFF2-40B4-BE49-F238E27FC236}">
                <a16:creationId xmlns:a16="http://schemas.microsoft.com/office/drawing/2014/main" xmlns="" id="{4504DDC3-91E5-4FCC-81F8-3CECB985242F}"/>
              </a:ext>
            </a:extLst>
          </p:cNvPr>
          <p:cNvSpPr txBox="1">
            <a:spLocks/>
          </p:cNvSpPr>
          <p:nvPr/>
        </p:nvSpPr>
        <p:spPr>
          <a:xfrm>
            <a:off x="921077" y="765809"/>
            <a:ext cx="7143423" cy="986791"/>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TIPOS DE CONTRATOS</a:t>
            </a:r>
          </a:p>
          <a:p>
            <a:pPr marL="0" marR="0" lvl="0" indent="0" algn="l" defTabSz="914400" rtl="0" eaLnBrk="1" fontAlgn="auto" latinLnBrk="0" hangingPunct="1">
              <a:lnSpc>
                <a:spcPct val="90000"/>
              </a:lnSpc>
              <a:spcBef>
                <a:spcPct val="0"/>
              </a:spcBef>
              <a:spcAft>
                <a:spcPts val="0"/>
              </a:spcAft>
              <a:buClrTx/>
              <a:buSzTx/>
              <a:buFontTx/>
              <a:buNone/>
              <a:tabLst/>
              <a:defRPr/>
            </a:pPr>
            <a:r>
              <a:rPr lang="es-CL" sz="3200" dirty="0">
                <a:solidFill>
                  <a:srgbClr val="172D55"/>
                </a:solidFill>
                <a:latin typeface="Calibri"/>
                <a:ea typeface="+mj-ea"/>
                <a:cs typeface="Calibri"/>
              </a:rPr>
              <a:t>Y DIFERENCIAS</a:t>
            </a:r>
            <a:endParaRPr kumimoji="0" lang="es-CL" sz="3200" i="0" u="none" strike="noStrike" kern="1200" cap="none" spc="0" normalizeH="0" baseline="0" noProof="0" dirty="0">
              <a:ln>
                <a:noFill/>
              </a:ln>
              <a:solidFill>
                <a:srgbClr val="172D55"/>
              </a:solidFill>
              <a:effectLst/>
              <a:uLnTx/>
              <a:uFillTx/>
              <a:latin typeface="Calibri"/>
              <a:ea typeface="+mj-ea"/>
              <a:cs typeface="Calibri"/>
            </a:endParaRPr>
          </a:p>
        </p:txBody>
      </p:sp>
      <p:grpSp>
        <p:nvGrpSpPr>
          <p:cNvPr id="7" name="Agrupar 6"/>
          <p:cNvGrpSpPr/>
          <p:nvPr/>
        </p:nvGrpSpPr>
        <p:grpSpPr>
          <a:xfrm>
            <a:off x="338666" y="846271"/>
            <a:ext cx="677334" cy="2583524"/>
            <a:chOff x="338666" y="846271"/>
            <a:chExt cx="677334" cy="2583524"/>
          </a:xfrm>
        </p:grpSpPr>
        <p:cxnSp>
          <p:nvCxnSpPr>
            <p:cNvPr id="8" name="Conector recto 7"/>
            <p:cNvCxnSpPr/>
            <p:nvPr/>
          </p:nvCxnSpPr>
          <p:spPr>
            <a:xfrm rot="5400000">
              <a:off x="-515405" y="2366696"/>
              <a:ext cx="2124611"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 name="Conector recto 8"/>
            <p:cNvCxnSpPr/>
            <p:nvPr/>
          </p:nvCxnSpPr>
          <p:spPr>
            <a:xfrm>
              <a:off x="541867" y="3361267"/>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0" name="Imagen 9" descr="Flecha azul.png"/>
            <p:cNvPicPr>
              <a:picLocks noChangeAspect="1"/>
            </p:cNvPicPr>
            <p:nvPr/>
          </p:nvPicPr>
          <p:blipFill>
            <a:blip r:embed="rId2"/>
            <a:stretch>
              <a:fillRect/>
            </a:stretch>
          </p:blipFill>
          <p:spPr>
            <a:xfrm>
              <a:off x="338666" y="846271"/>
              <a:ext cx="423148" cy="423729"/>
            </a:xfrm>
            <a:prstGeom prst="rect">
              <a:avLst/>
            </a:prstGeom>
          </p:spPr>
        </p:pic>
      </p:grpSp>
      <p:sp>
        <p:nvSpPr>
          <p:cNvPr id="11" name="Pentágono 10"/>
          <p:cNvSpPr/>
          <p:nvPr/>
        </p:nvSpPr>
        <p:spPr>
          <a:xfrm>
            <a:off x="1092200" y="3155949"/>
            <a:ext cx="1638300" cy="415899"/>
          </a:xfrm>
          <a:prstGeom prst="homePlate">
            <a:avLst/>
          </a:prstGeom>
          <a:solidFill>
            <a:schemeClr val="accent4"/>
          </a:solidFill>
          <a:ln w="28575" cap="flat" cmpd="sng" algn="ctr">
            <a:solidFill>
              <a:srgbClr val="FFFFFF"/>
            </a:solid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13" name="CuadroTexto 12"/>
          <p:cNvSpPr txBox="1"/>
          <p:nvPr/>
        </p:nvSpPr>
        <p:spPr>
          <a:xfrm>
            <a:off x="1130300" y="3185583"/>
            <a:ext cx="1397000" cy="369332"/>
          </a:xfrm>
          <a:prstGeom prst="rect">
            <a:avLst/>
          </a:prstGeom>
          <a:noFill/>
        </p:spPr>
        <p:txBody>
          <a:bodyPr wrap="square" rtlCol="0">
            <a:spAutoFit/>
          </a:bodyPr>
          <a:lstStyle/>
          <a:p>
            <a:pPr algn="ctr"/>
            <a:r>
              <a:rPr lang="es-CL" b="1" dirty="0">
                <a:solidFill>
                  <a:srgbClr val="172D55"/>
                </a:solidFill>
                <a:latin typeface="Arial" panose="020B0604020202020204" pitchFamily="34" charset="0"/>
                <a:cs typeface="Arial" panose="020B0604020202020204" pitchFamily="34" charset="0"/>
              </a:rPr>
              <a:t>2001</a:t>
            </a:r>
            <a:endParaRPr lang="es-ES_tradnl" b="1" dirty="0">
              <a:solidFill>
                <a:srgbClr val="172D55"/>
              </a:solidFill>
            </a:endParaRPr>
          </a:p>
        </p:txBody>
      </p:sp>
      <p:sp>
        <p:nvSpPr>
          <p:cNvPr id="14" name="CuadroTexto 13"/>
          <p:cNvSpPr txBox="1"/>
          <p:nvPr/>
        </p:nvSpPr>
        <p:spPr>
          <a:xfrm>
            <a:off x="977900" y="2406649"/>
            <a:ext cx="1397000" cy="307777"/>
          </a:xfrm>
          <a:prstGeom prst="rect">
            <a:avLst/>
          </a:prstGeom>
          <a:noFill/>
        </p:spPr>
        <p:txBody>
          <a:bodyPr wrap="square" rtlCol="0">
            <a:spAutoFit/>
          </a:bodyPr>
          <a:lstStyle/>
          <a:p>
            <a:r>
              <a:rPr lang="es-CL" sz="1400" dirty="0">
                <a:solidFill>
                  <a:srgbClr val="172D55"/>
                </a:solidFill>
                <a:latin typeface="Arial" panose="020B0604020202020204" pitchFamily="34" charset="0"/>
                <a:cs typeface="Arial" panose="020B0604020202020204" pitchFamily="34" charset="0"/>
              </a:rPr>
              <a:t>Nuevo Sur </a:t>
            </a:r>
            <a:endParaRPr lang="es-ES_tradnl" sz="1400" dirty="0">
              <a:solidFill>
                <a:srgbClr val="172D55"/>
              </a:solidFill>
            </a:endParaRPr>
          </a:p>
        </p:txBody>
      </p:sp>
      <p:sp>
        <p:nvSpPr>
          <p:cNvPr id="15" name="CuadroTexto 14"/>
          <p:cNvSpPr txBox="1"/>
          <p:nvPr/>
        </p:nvSpPr>
        <p:spPr>
          <a:xfrm>
            <a:off x="969431" y="2672318"/>
            <a:ext cx="1517650" cy="24622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CL" sz="1000" dirty="0">
                <a:solidFill>
                  <a:schemeClr val="bg2">
                    <a:lumMod val="75000"/>
                  </a:schemeClr>
                </a:solidFill>
                <a:latin typeface="Arial" panose="020B0604020202020204" pitchFamily="34" charset="0"/>
                <a:cs typeface="Arial" panose="020B0604020202020204" pitchFamily="34" charset="0"/>
              </a:rPr>
              <a:t>7 / DICIEMBRE</a:t>
            </a:r>
            <a:endParaRPr lang="es-ES_tradnl" sz="1000" dirty="0">
              <a:solidFill>
                <a:schemeClr val="bg2">
                  <a:lumMod val="75000"/>
                </a:schemeClr>
              </a:solidFill>
            </a:endParaRPr>
          </a:p>
        </p:txBody>
      </p:sp>
      <p:cxnSp>
        <p:nvCxnSpPr>
          <p:cNvPr id="18" name="Conector recto 17"/>
          <p:cNvCxnSpPr/>
          <p:nvPr/>
        </p:nvCxnSpPr>
        <p:spPr>
          <a:xfrm>
            <a:off x="1098550" y="2952752"/>
            <a:ext cx="812800"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0" name="Conector recto 29"/>
          <p:cNvCxnSpPr/>
          <p:nvPr/>
        </p:nvCxnSpPr>
        <p:spPr>
          <a:xfrm rot="5400000" flipH="1" flipV="1">
            <a:off x="1808559" y="3056863"/>
            <a:ext cx="199761"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6" name="CuadroTexto 35"/>
          <p:cNvSpPr txBox="1"/>
          <p:nvPr/>
        </p:nvSpPr>
        <p:spPr>
          <a:xfrm>
            <a:off x="1049867" y="2054254"/>
            <a:ext cx="3031066" cy="307777"/>
          </a:xfrm>
          <a:prstGeom prst="rect">
            <a:avLst/>
          </a:prstGeom>
          <a:noFill/>
        </p:spPr>
        <p:txBody>
          <a:bodyPr wrap="square" rtlCol="0">
            <a:spAutoFit/>
          </a:bodyPr>
          <a:lstStyle/>
          <a:p>
            <a:pPr algn="ctr"/>
            <a:r>
              <a:rPr lang="es-CL" sz="1400" b="1" dirty="0">
                <a:solidFill>
                  <a:srgbClr val="172D55"/>
                </a:solidFill>
                <a:latin typeface="Arial" panose="020B0604020202020204" pitchFamily="34" charset="0"/>
                <a:cs typeface="Arial" panose="020B0604020202020204" pitchFamily="34" charset="0"/>
              </a:rPr>
              <a:t>PRIMERA GENERACIÓN</a:t>
            </a:r>
            <a:endParaRPr lang="es-ES_tradnl" sz="1400" b="1" dirty="0">
              <a:solidFill>
                <a:srgbClr val="172D55"/>
              </a:solidFill>
            </a:endParaRPr>
          </a:p>
        </p:txBody>
      </p:sp>
      <p:sp>
        <p:nvSpPr>
          <p:cNvPr id="37" name="CuadroTexto 36"/>
          <p:cNvSpPr txBox="1"/>
          <p:nvPr/>
        </p:nvSpPr>
        <p:spPr>
          <a:xfrm>
            <a:off x="2573869" y="2406648"/>
            <a:ext cx="2040466" cy="307777"/>
          </a:xfrm>
          <a:prstGeom prst="rect">
            <a:avLst/>
          </a:prstGeom>
          <a:noFill/>
        </p:spPr>
        <p:txBody>
          <a:bodyPr wrap="square" rtlCol="0">
            <a:spAutoFit/>
          </a:bodyPr>
          <a:lstStyle/>
          <a:p>
            <a:r>
              <a:rPr lang="es-CL" sz="1400" dirty="0">
                <a:solidFill>
                  <a:srgbClr val="172D55"/>
                </a:solidFill>
                <a:latin typeface="Arial" panose="020B0604020202020204" pitchFamily="34" charset="0"/>
                <a:cs typeface="Arial" panose="020B0604020202020204" pitchFamily="34" charset="0"/>
              </a:rPr>
              <a:t>Aguas Patagonia</a:t>
            </a:r>
            <a:endParaRPr lang="es-ES_tradnl" sz="1400" dirty="0">
              <a:solidFill>
                <a:srgbClr val="172D55"/>
              </a:solidFill>
            </a:endParaRPr>
          </a:p>
        </p:txBody>
      </p:sp>
      <p:sp>
        <p:nvSpPr>
          <p:cNvPr id="38" name="CuadroTexto 37"/>
          <p:cNvSpPr txBox="1"/>
          <p:nvPr/>
        </p:nvSpPr>
        <p:spPr>
          <a:xfrm>
            <a:off x="2561168" y="2672316"/>
            <a:ext cx="1517650" cy="246221"/>
          </a:xfrm>
          <a:prstGeom prst="rect">
            <a:avLst/>
          </a:prstGeom>
          <a:noFill/>
        </p:spPr>
        <p:txBody>
          <a:bodyPr wrap="square" rtlCol="0">
            <a:spAutoFit/>
          </a:bodyPr>
          <a:lstStyle/>
          <a:p>
            <a:r>
              <a:rPr lang="es-CL" sz="1000" dirty="0">
                <a:solidFill>
                  <a:srgbClr val="AFABAB"/>
                </a:solidFill>
                <a:latin typeface="Arial" panose="020B0604020202020204" pitchFamily="34" charset="0"/>
                <a:cs typeface="Arial" panose="020B0604020202020204" pitchFamily="34" charset="0"/>
              </a:rPr>
              <a:t>28 / FEBRERO</a:t>
            </a:r>
            <a:endParaRPr lang="es-ES_tradnl" sz="1000" dirty="0">
              <a:solidFill>
                <a:srgbClr val="AFABAB"/>
              </a:solidFill>
            </a:endParaRPr>
          </a:p>
        </p:txBody>
      </p:sp>
      <p:sp>
        <p:nvSpPr>
          <p:cNvPr id="54" name="Pentágono 53"/>
          <p:cNvSpPr/>
          <p:nvPr/>
        </p:nvSpPr>
        <p:spPr>
          <a:xfrm>
            <a:off x="2438399" y="5594350"/>
            <a:ext cx="2802467" cy="415899"/>
          </a:xfrm>
          <a:prstGeom prst="homePlate">
            <a:avLst/>
          </a:prstGeom>
          <a:solidFill>
            <a:srgbClr val="172D55"/>
          </a:solidFill>
          <a:ln w="28575" cap="flat" cmpd="sng" algn="ctr">
            <a:solidFill>
              <a:srgbClr val="FFFFFF"/>
            </a:solidFill>
            <a:prstDash val="solid"/>
            <a:round/>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55" name="CuadroTexto 54"/>
          <p:cNvSpPr txBox="1"/>
          <p:nvPr/>
        </p:nvSpPr>
        <p:spPr>
          <a:xfrm>
            <a:off x="2451099" y="5623984"/>
            <a:ext cx="2620433" cy="369332"/>
          </a:xfrm>
          <a:prstGeom prst="rect">
            <a:avLst/>
          </a:prstGeom>
          <a:noFill/>
        </p:spPr>
        <p:txBody>
          <a:bodyPr wrap="square" rtlCol="0">
            <a:spAutoFit/>
          </a:bodyPr>
          <a:lstStyle/>
          <a:p>
            <a:pPr algn="ctr"/>
            <a:r>
              <a:rPr lang="es-CL" b="1" dirty="0">
                <a:solidFill>
                  <a:srgbClr val="FFFFFF"/>
                </a:solidFill>
                <a:latin typeface="Arial" panose="020B0604020202020204" pitchFamily="34" charset="0"/>
                <a:cs typeface="Arial" panose="020B0604020202020204" pitchFamily="34" charset="0"/>
              </a:rPr>
              <a:t>2003</a:t>
            </a:r>
            <a:endParaRPr lang="es-ES_tradnl" b="1" dirty="0">
              <a:solidFill>
                <a:srgbClr val="FFFFFF"/>
              </a:solidFill>
            </a:endParaRPr>
          </a:p>
        </p:txBody>
      </p:sp>
      <p:cxnSp>
        <p:nvCxnSpPr>
          <p:cNvPr id="56" name="Conector recto 55"/>
          <p:cNvCxnSpPr/>
          <p:nvPr/>
        </p:nvCxnSpPr>
        <p:spPr>
          <a:xfrm>
            <a:off x="2656418" y="2952752"/>
            <a:ext cx="812800"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Conector recto 56"/>
          <p:cNvCxnSpPr/>
          <p:nvPr/>
        </p:nvCxnSpPr>
        <p:spPr>
          <a:xfrm rot="5400000" flipH="1" flipV="1">
            <a:off x="3366427" y="3056863"/>
            <a:ext cx="199761"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68" name="CuadroTexto 67"/>
          <p:cNvSpPr txBox="1"/>
          <p:nvPr/>
        </p:nvSpPr>
        <p:spPr>
          <a:xfrm>
            <a:off x="2332563" y="4633384"/>
            <a:ext cx="1397000" cy="523220"/>
          </a:xfrm>
          <a:prstGeom prst="rect">
            <a:avLst/>
          </a:prstGeom>
          <a:noFill/>
        </p:spPr>
        <p:txBody>
          <a:bodyPr wrap="square" rtlCol="0">
            <a:spAutoFit/>
          </a:bodyPr>
          <a:lstStyle/>
          <a:p>
            <a:r>
              <a:rPr lang="es-CL" sz="1400" dirty="0">
                <a:solidFill>
                  <a:srgbClr val="172D55"/>
                </a:solidFill>
                <a:latin typeface="Arial" panose="020B0604020202020204" pitchFamily="34" charset="0"/>
                <a:cs typeface="Arial" panose="020B0604020202020204" pitchFamily="34" charset="0"/>
              </a:rPr>
              <a:t>Aguas </a:t>
            </a:r>
          </a:p>
          <a:p>
            <a:r>
              <a:rPr lang="es-CL" sz="1400" dirty="0">
                <a:solidFill>
                  <a:srgbClr val="172D55"/>
                </a:solidFill>
                <a:latin typeface="Arial" panose="020B0604020202020204" pitchFamily="34" charset="0"/>
                <a:cs typeface="Arial" panose="020B0604020202020204" pitchFamily="34" charset="0"/>
              </a:rPr>
              <a:t>del Valle</a:t>
            </a:r>
            <a:endParaRPr lang="es-ES_tradnl" sz="1400" b="1" dirty="0">
              <a:solidFill>
                <a:srgbClr val="172D55"/>
              </a:solidFill>
            </a:endParaRPr>
          </a:p>
        </p:txBody>
      </p:sp>
      <p:sp>
        <p:nvSpPr>
          <p:cNvPr id="69" name="CuadroTexto 68"/>
          <p:cNvSpPr txBox="1"/>
          <p:nvPr/>
        </p:nvSpPr>
        <p:spPr>
          <a:xfrm>
            <a:off x="2324094" y="5102253"/>
            <a:ext cx="1517650" cy="24622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CL" sz="1000" dirty="0">
                <a:solidFill>
                  <a:schemeClr val="bg2">
                    <a:lumMod val="75000"/>
                  </a:schemeClr>
                </a:solidFill>
                <a:latin typeface="Arial" panose="020B0604020202020204" pitchFamily="34" charset="0"/>
                <a:cs typeface="Arial" panose="020B0604020202020204" pitchFamily="34" charset="0"/>
              </a:rPr>
              <a:t>22 / DICIEMBRE</a:t>
            </a:r>
            <a:endParaRPr lang="es-ES_tradnl" sz="1000" dirty="0">
              <a:solidFill>
                <a:schemeClr val="bg2">
                  <a:lumMod val="75000"/>
                </a:schemeClr>
              </a:solidFill>
            </a:endParaRPr>
          </a:p>
        </p:txBody>
      </p:sp>
      <p:cxnSp>
        <p:nvCxnSpPr>
          <p:cNvPr id="70" name="Conector recto 69"/>
          <p:cNvCxnSpPr/>
          <p:nvPr/>
        </p:nvCxnSpPr>
        <p:spPr>
          <a:xfrm>
            <a:off x="2453213" y="5416554"/>
            <a:ext cx="812800"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1" name="Conector recto 70"/>
          <p:cNvCxnSpPr/>
          <p:nvPr/>
        </p:nvCxnSpPr>
        <p:spPr>
          <a:xfrm rot="5400000" flipH="1" flipV="1">
            <a:off x="3163222" y="5520665"/>
            <a:ext cx="199761"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 name="CuadroTexto 71"/>
          <p:cNvSpPr txBox="1"/>
          <p:nvPr/>
        </p:nvSpPr>
        <p:spPr>
          <a:xfrm>
            <a:off x="3822697" y="4633384"/>
            <a:ext cx="1397000" cy="523220"/>
          </a:xfrm>
          <a:prstGeom prst="rect">
            <a:avLst/>
          </a:prstGeom>
          <a:noFill/>
        </p:spPr>
        <p:txBody>
          <a:bodyPr wrap="square" rtlCol="0">
            <a:spAutoFit/>
          </a:bodyPr>
          <a:lstStyle/>
          <a:p>
            <a:r>
              <a:rPr lang="es-CL" sz="1400" dirty="0">
                <a:solidFill>
                  <a:srgbClr val="172D55"/>
                </a:solidFill>
                <a:latin typeface="Arial" panose="020B0604020202020204" pitchFamily="34" charset="0"/>
                <a:cs typeface="Arial" panose="020B0604020202020204" pitchFamily="34" charset="0"/>
              </a:rPr>
              <a:t>Aguas Antofagasta</a:t>
            </a:r>
            <a:endParaRPr lang="es-ES_tradnl" sz="1400" b="1" dirty="0">
              <a:solidFill>
                <a:srgbClr val="172D55"/>
              </a:solidFill>
            </a:endParaRPr>
          </a:p>
        </p:txBody>
      </p:sp>
      <p:sp>
        <p:nvSpPr>
          <p:cNvPr id="73" name="CuadroTexto 72"/>
          <p:cNvSpPr txBox="1"/>
          <p:nvPr/>
        </p:nvSpPr>
        <p:spPr>
          <a:xfrm>
            <a:off x="3814228" y="5102253"/>
            <a:ext cx="1517650" cy="24622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CL" sz="1000" dirty="0">
                <a:solidFill>
                  <a:schemeClr val="bg2">
                    <a:lumMod val="75000"/>
                  </a:schemeClr>
                </a:solidFill>
                <a:latin typeface="Arial" panose="020B0604020202020204" pitchFamily="34" charset="0"/>
                <a:cs typeface="Arial" panose="020B0604020202020204" pitchFamily="34" charset="0"/>
              </a:rPr>
              <a:t>29 / DICIEMBRE</a:t>
            </a:r>
            <a:endParaRPr lang="es-ES_tradnl" sz="1000" dirty="0">
              <a:solidFill>
                <a:schemeClr val="bg2">
                  <a:lumMod val="75000"/>
                </a:schemeClr>
              </a:solidFill>
            </a:endParaRPr>
          </a:p>
        </p:txBody>
      </p:sp>
      <p:cxnSp>
        <p:nvCxnSpPr>
          <p:cNvPr id="74" name="Conector recto 73"/>
          <p:cNvCxnSpPr/>
          <p:nvPr/>
        </p:nvCxnSpPr>
        <p:spPr>
          <a:xfrm>
            <a:off x="3943347" y="5416554"/>
            <a:ext cx="812800"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5" name="Conector recto 74"/>
          <p:cNvCxnSpPr/>
          <p:nvPr/>
        </p:nvCxnSpPr>
        <p:spPr>
          <a:xfrm rot="5400000" flipH="1" flipV="1">
            <a:off x="4653356" y="5520665"/>
            <a:ext cx="199761"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6" name="CuadroTexto 75"/>
          <p:cNvSpPr txBox="1"/>
          <p:nvPr/>
        </p:nvSpPr>
        <p:spPr>
          <a:xfrm>
            <a:off x="5151964" y="4633384"/>
            <a:ext cx="1397000" cy="523220"/>
          </a:xfrm>
          <a:prstGeom prst="rect">
            <a:avLst/>
          </a:prstGeom>
          <a:noFill/>
        </p:spPr>
        <p:txBody>
          <a:bodyPr wrap="square" rtlCol="0">
            <a:spAutoFit/>
          </a:bodyPr>
          <a:lstStyle/>
          <a:p>
            <a:r>
              <a:rPr lang="es-CL" sz="1400" dirty="0">
                <a:solidFill>
                  <a:srgbClr val="172D55"/>
                </a:solidFill>
                <a:latin typeface="Arial" panose="020B0604020202020204" pitchFamily="34" charset="0"/>
                <a:cs typeface="Arial" panose="020B0604020202020204" pitchFamily="34" charset="0"/>
              </a:rPr>
              <a:t>Aguas Araucanía</a:t>
            </a:r>
            <a:endParaRPr lang="es-ES_tradnl" sz="1400" b="1" dirty="0">
              <a:solidFill>
                <a:srgbClr val="172D55"/>
              </a:solidFill>
            </a:endParaRPr>
          </a:p>
        </p:txBody>
      </p:sp>
      <p:sp>
        <p:nvSpPr>
          <p:cNvPr id="77" name="CuadroTexto 76"/>
          <p:cNvSpPr txBox="1"/>
          <p:nvPr/>
        </p:nvSpPr>
        <p:spPr>
          <a:xfrm>
            <a:off x="5143495" y="5102253"/>
            <a:ext cx="1517650" cy="24622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CL" sz="1000" dirty="0">
                <a:solidFill>
                  <a:schemeClr val="bg2">
                    <a:lumMod val="75000"/>
                  </a:schemeClr>
                </a:solidFill>
                <a:latin typeface="Arial" panose="020B0604020202020204" pitchFamily="34" charset="0"/>
                <a:cs typeface="Arial" panose="020B0604020202020204" pitchFamily="34" charset="0"/>
              </a:rPr>
              <a:t>16 / AGOSTO</a:t>
            </a:r>
            <a:endParaRPr lang="es-ES_tradnl" sz="1000" dirty="0">
              <a:solidFill>
                <a:schemeClr val="bg2">
                  <a:lumMod val="75000"/>
                </a:schemeClr>
              </a:solidFill>
            </a:endParaRPr>
          </a:p>
        </p:txBody>
      </p:sp>
      <p:cxnSp>
        <p:nvCxnSpPr>
          <p:cNvPr id="78" name="Conector recto 77"/>
          <p:cNvCxnSpPr/>
          <p:nvPr/>
        </p:nvCxnSpPr>
        <p:spPr>
          <a:xfrm>
            <a:off x="5272614" y="5416554"/>
            <a:ext cx="812800"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9" name="Conector recto 78"/>
          <p:cNvCxnSpPr/>
          <p:nvPr/>
        </p:nvCxnSpPr>
        <p:spPr>
          <a:xfrm rot="5400000" flipH="1" flipV="1">
            <a:off x="5982623" y="5520665"/>
            <a:ext cx="199761"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0" name="CuadroTexto 79"/>
          <p:cNvSpPr txBox="1"/>
          <p:nvPr/>
        </p:nvSpPr>
        <p:spPr>
          <a:xfrm>
            <a:off x="6506631" y="4633384"/>
            <a:ext cx="1397000" cy="523220"/>
          </a:xfrm>
          <a:prstGeom prst="rect">
            <a:avLst/>
          </a:prstGeom>
          <a:noFill/>
        </p:spPr>
        <p:txBody>
          <a:bodyPr wrap="square" rtlCol="0">
            <a:spAutoFit/>
          </a:bodyPr>
          <a:lstStyle/>
          <a:p>
            <a:r>
              <a:rPr lang="es-CL" sz="1400" dirty="0">
                <a:solidFill>
                  <a:srgbClr val="172D55"/>
                </a:solidFill>
                <a:latin typeface="Arial" panose="020B0604020202020204" pitchFamily="34" charset="0"/>
                <a:cs typeface="Arial" panose="020B0604020202020204" pitchFamily="34" charset="0"/>
              </a:rPr>
              <a:t>Aguas del Altiplano</a:t>
            </a:r>
            <a:endParaRPr lang="es-ES_tradnl" sz="1400" b="1" dirty="0">
              <a:solidFill>
                <a:srgbClr val="172D55"/>
              </a:solidFill>
            </a:endParaRPr>
          </a:p>
        </p:txBody>
      </p:sp>
      <p:sp>
        <p:nvSpPr>
          <p:cNvPr id="81" name="CuadroTexto 80"/>
          <p:cNvSpPr txBox="1"/>
          <p:nvPr/>
        </p:nvSpPr>
        <p:spPr>
          <a:xfrm>
            <a:off x="6498162" y="5102253"/>
            <a:ext cx="1517650" cy="24622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CL" sz="1000" dirty="0">
                <a:solidFill>
                  <a:schemeClr val="bg2">
                    <a:lumMod val="75000"/>
                  </a:schemeClr>
                </a:solidFill>
                <a:latin typeface="Arial" panose="020B0604020202020204" pitchFamily="34" charset="0"/>
                <a:cs typeface="Arial" panose="020B0604020202020204" pitchFamily="34" charset="0"/>
              </a:rPr>
              <a:t>30 / AGOSTO</a:t>
            </a:r>
            <a:endParaRPr lang="es-ES_tradnl" sz="1000" dirty="0">
              <a:solidFill>
                <a:schemeClr val="bg2">
                  <a:lumMod val="75000"/>
                </a:schemeClr>
              </a:solidFill>
            </a:endParaRPr>
          </a:p>
        </p:txBody>
      </p:sp>
      <p:cxnSp>
        <p:nvCxnSpPr>
          <p:cNvPr id="82" name="Conector recto 81"/>
          <p:cNvCxnSpPr/>
          <p:nvPr/>
        </p:nvCxnSpPr>
        <p:spPr>
          <a:xfrm>
            <a:off x="6627281" y="5416554"/>
            <a:ext cx="812800"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3" name="Conector recto 82"/>
          <p:cNvCxnSpPr/>
          <p:nvPr/>
        </p:nvCxnSpPr>
        <p:spPr>
          <a:xfrm rot="5400000" flipH="1" flipV="1">
            <a:off x="7337290" y="5520665"/>
            <a:ext cx="199761"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4" name="CuadroTexto 83"/>
          <p:cNvSpPr txBox="1"/>
          <p:nvPr/>
        </p:nvSpPr>
        <p:spPr>
          <a:xfrm>
            <a:off x="7903631" y="4633384"/>
            <a:ext cx="1397000" cy="523220"/>
          </a:xfrm>
          <a:prstGeom prst="rect">
            <a:avLst/>
          </a:prstGeom>
          <a:noFill/>
        </p:spPr>
        <p:txBody>
          <a:bodyPr wrap="square" rtlCol="0">
            <a:spAutoFit/>
          </a:bodyPr>
          <a:lstStyle/>
          <a:p>
            <a:r>
              <a:rPr lang="es-CL" sz="1400" dirty="0">
                <a:solidFill>
                  <a:srgbClr val="172D55"/>
                </a:solidFill>
                <a:latin typeface="Arial" panose="020B0604020202020204" pitchFamily="34" charset="0"/>
                <a:cs typeface="Arial" panose="020B0604020202020204" pitchFamily="34" charset="0"/>
              </a:rPr>
              <a:t>Aguas Magallanes</a:t>
            </a:r>
            <a:endParaRPr lang="es-ES_tradnl" sz="1400" b="1" dirty="0">
              <a:solidFill>
                <a:srgbClr val="172D55"/>
              </a:solidFill>
            </a:endParaRPr>
          </a:p>
        </p:txBody>
      </p:sp>
      <p:sp>
        <p:nvSpPr>
          <p:cNvPr id="85" name="CuadroTexto 84"/>
          <p:cNvSpPr txBox="1"/>
          <p:nvPr/>
        </p:nvSpPr>
        <p:spPr>
          <a:xfrm>
            <a:off x="7895162" y="5102253"/>
            <a:ext cx="1517650" cy="24622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CL" sz="1000" dirty="0">
                <a:solidFill>
                  <a:schemeClr val="bg2">
                    <a:lumMod val="75000"/>
                  </a:schemeClr>
                </a:solidFill>
                <a:latin typeface="Arial" panose="020B0604020202020204" pitchFamily="34" charset="0"/>
                <a:cs typeface="Arial" panose="020B0604020202020204" pitchFamily="34" charset="0"/>
              </a:rPr>
              <a:t>06 / SEPTIEMBRE</a:t>
            </a:r>
            <a:endParaRPr lang="es-ES_tradnl" sz="1000" dirty="0">
              <a:solidFill>
                <a:schemeClr val="bg2">
                  <a:lumMod val="75000"/>
                </a:schemeClr>
              </a:solidFill>
            </a:endParaRPr>
          </a:p>
        </p:txBody>
      </p:sp>
      <p:cxnSp>
        <p:nvCxnSpPr>
          <p:cNvPr id="86" name="Conector recto 85"/>
          <p:cNvCxnSpPr/>
          <p:nvPr/>
        </p:nvCxnSpPr>
        <p:spPr>
          <a:xfrm>
            <a:off x="8024281" y="5416554"/>
            <a:ext cx="812800"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7" name="Conector recto 86"/>
          <p:cNvCxnSpPr/>
          <p:nvPr/>
        </p:nvCxnSpPr>
        <p:spPr>
          <a:xfrm rot="5400000" flipH="1" flipV="1">
            <a:off x="8734290" y="5520665"/>
            <a:ext cx="199761"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8" name="CuadroTexto 87"/>
          <p:cNvSpPr txBox="1"/>
          <p:nvPr/>
        </p:nvSpPr>
        <p:spPr>
          <a:xfrm>
            <a:off x="9309098" y="4633384"/>
            <a:ext cx="1397000" cy="523220"/>
          </a:xfrm>
          <a:prstGeom prst="rect">
            <a:avLst/>
          </a:prstGeom>
          <a:noFill/>
        </p:spPr>
        <p:txBody>
          <a:bodyPr wrap="square" rtlCol="0">
            <a:spAutoFit/>
          </a:bodyPr>
          <a:lstStyle/>
          <a:p>
            <a:endParaRPr lang="es-CL" sz="1400" dirty="0">
              <a:solidFill>
                <a:srgbClr val="172D55"/>
              </a:solidFill>
              <a:latin typeface="Arial" panose="020B0604020202020204" pitchFamily="34" charset="0"/>
              <a:cs typeface="Arial" panose="020B0604020202020204" pitchFamily="34" charset="0"/>
            </a:endParaRPr>
          </a:p>
          <a:p>
            <a:r>
              <a:rPr lang="es-CL" sz="1400" dirty="0">
                <a:solidFill>
                  <a:srgbClr val="172D55"/>
                </a:solidFill>
                <a:latin typeface="Arial" panose="020B0604020202020204" pitchFamily="34" charset="0"/>
                <a:cs typeface="Arial" panose="020B0604020202020204" pitchFamily="34" charset="0"/>
              </a:rPr>
              <a:t>Tratacal</a:t>
            </a:r>
            <a:endParaRPr lang="es-ES_tradnl" sz="1400" b="1" dirty="0">
              <a:solidFill>
                <a:srgbClr val="172D55"/>
              </a:solidFill>
            </a:endParaRPr>
          </a:p>
        </p:txBody>
      </p:sp>
      <p:sp>
        <p:nvSpPr>
          <p:cNvPr id="89" name="CuadroTexto 88"/>
          <p:cNvSpPr txBox="1"/>
          <p:nvPr/>
        </p:nvSpPr>
        <p:spPr>
          <a:xfrm>
            <a:off x="9300629" y="5102253"/>
            <a:ext cx="1517650" cy="24622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s-CL" sz="1000" dirty="0">
                <a:solidFill>
                  <a:schemeClr val="bg2">
                    <a:lumMod val="75000"/>
                  </a:schemeClr>
                </a:solidFill>
                <a:latin typeface="Arial" panose="020B0604020202020204" pitchFamily="34" charset="0"/>
                <a:cs typeface="Arial" panose="020B0604020202020204" pitchFamily="34" charset="0"/>
              </a:rPr>
              <a:t>01 / FEBRERO</a:t>
            </a:r>
            <a:endParaRPr lang="es-ES_tradnl" sz="1000" dirty="0">
              <a:solidFill>
                <a:schemeClr val="bg2">
                  <a:lumMod val="75000"/>
                </a:schemeClr>
              </a:solidFill>
            </a:endParaRPr>
          </a:p>
        </p:txBody>
      </p:sp>
      <p:cxnSp>
        <p:nvCxnSpPr>
          <p:cNvPr id="90" name="Conector recto 89"/>
          <p:cNvCxnSpPr/>
          <p:nvPr/>
        </p:nvCxnSpPr>
        <p:spPr>
          <a:xfrm>
            <a:off x="9429748" y="5416554"/>
            <a:ext cx="812800"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1" name="Conector recto 90"/>
          <p:cNvCxnSpPr/>
          <p:nvPr/>
        </p:nvCxnSpPr>
        <p:spPr>
          <a:xfrm rot="5400000" flipH="1" flipV="1">
            <a:off x="10139757" y="5520665"/>
            <a:ext cx="199761" cy="1588"/>
          </a:xfrm>
          <a:prstGeom prst="line">
            <a:avLst/>
          </a:prstGeom>
          <a:ln w="9525" cap="flat" cmpd="sng" algn="ctr">
            <a:solidFill>
              <a:srgbClr val="172D55"/>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93" name="CuadroTexto 92"/>
          <p:cNvSpPr txBox="1"/>
          <p:nvPr/>
        </p:nvSpPr>
        <p:spPr>
          <a:xfrm>
            <a:off x="999068" y="3587459"/>
            <a:ext cx="4648200" cy="461665"/>
          </a:xfrm>
          <a:prstGeom prst="rect">
            <a:avLst/>
          </a:prstGeom>
          <a:noFill/>
        </p:spPr>
        <p:txBody>
          <a:bodyPr wrap="square" rtlCol="0">
            <a:spAutoFit/>
          </a:bodyPr>
          <a:lstStyle/>
          <a:p>
            <a:pPr algn="just"/>
            <a:r>
              <a:rPr lang="es-CL" sz="1200" dirty="0">
                <a:latin typeface="Arial" panose="020B0604020202020204" pitchFamily="34" charset="0"/>
                <a:cs typeface="Arial" panose="020B0604020202020204" pitchFamily="34" charset="0"/>
              </a:rPr>
              <a:t>La INR se calcula sobre la base de cuotas tarifarias</a:t>
            </a:r>
          </a:p>
          <a:p>
            <a:pPr algn="just"/>
            <a:r>
              <a:rPr lang="es-CL" sz="1200" dirty="0">
                <a:latin typeface="Arial" panose="020B0604020202020204" pitchFamily="34" charset="0"/>
                <a:cs typeface="Arial" panose="020B0604020202020204" pitchFamily="34" charset="0"/>
              </a:rPr>
              <a:t>Los activo se trasnfieren cada 5 años a Econssa</a:t>
            </a:r>
          </a:p>
        </p:txBody>
      </p:sp>
      <p:sp>
        <p:nvSpPr>
          <p:cNvPr id="94" name="CuadroTexto 93"/>
          <p:cNvSpPr txBox="1"/>
          <p:nvPr/>
        </p:nvSpPr>
        <p:spPr>
          <a:xfrm>
            <a:off x="2336799" y="6034326"/>
            <a:ext cx="4648200" cy="461665"/>
          </a:xfrm>
          <a:prstGeom prst="rect">
            <a:avLst/>
          </a:prstGeom>
          <a:noFill/>
        </p:spPr>
        <p:txBody>
          <a:bodyPr wrap="square" rtlCol="0">
            <a:spAutoFit/>
          </a:bodyPr>
          <a:lstStyle/>
          <a:p>
            <a:pPr algn="just"/>
            <a:r>
              <a:rPr lang="es-CL" sz="1200" dirty="0">
                <a:latin typeface="Arial" panose="020B0604020202020204" pitchFamily="34" charset="0"/>
                <a:cs typeface="Arial" panose="020B0604020202020204" pitchFamily="34" charset="0"/>
              </a:rPr>
              <a:t>La INR se calcula sobre la base del valor pagado por las obras</a:t>
            </a:r>
          </a:p>
          <a:p>
            <a:pPr algn="just"/>
            <a:r>
              <a:rPr lang="es-CL" sz="1200" dirty="0">
                <a:latin typeface="Arial" panose="020B0604020202020204" pitchFamily="34" charset="0"/>
                <a:cs typeface="Arial" panose="020B0604020202020204" pitchFamily="34" charset="0"/>
              </a:rPr>
              <a:t>Los activos se transfieren al términos del contrato a Econssa</a:t>
            </a:r>
          </a:p>
        </p:txBody>
      </p:sp>
      <p:sp>
        <p:nvSpPr>
          <p:cNvPr id="97" name="CuadroTexto 96"/>
          <p:cNvSpPr txBox="1"/>
          <p:nvPr/>
        </p:nvSpPr>
        <p:spPr>
          <a:xfrm>
            <a:off x="2438401" y="4272521"/>
            <a:ext cx="3031066" cy="307777"/>
          </a:xfrm>
          <a:prstGeom prst="rect">
            <a:avLst/>
          </a:prstGeom>
          <a:noFill/>
        </p:spPr>
        <p:txBody>
          <a:bodyPr wrap="square" rtlCol="0">
            <a:spAutoFit/>
          </a:bodyPr>
          <a:lstStyle/>
          <a:p>
            <a:pPr algn="ctr"/>
            <a:r>
              <a:rPr lang="es-CL" sz="1400" b="1" dirty="0">
                <a:solidFill>
                  <a:schemeClr val="bg1"/>
                </a:solidFill>
                <a:latin typeface="Arial" panose="020B0604020202020204" pitchFamily="34" charset="0"/>
                <a:cs typeface="Arial" panose="020B0604020202020204" pitchFamily="34" charset="0"/>
              </a:rPr>
              <a:t>SEGUNDA GENERACIÓN</a:t>
            </a:r>
            <a:endParaRPr lang="es-ES_tradnl" sz="1400" b="1" dirty="0">
              <a:solidFill>
                <a:schemeClr val="bg1"/>
              </a:solidFill>
            </a:endParaRPr>
          </a:p>
        </p:txBody>
      </p:sp>
    </p:spTree>
    <p:extLst>
      <p:ext uri="{BB962C8B-B14F-4D97-AF65-F5344CB8AC3E}">
        <p14:creationId xmlns:p14="http://schemas.microsoft.com/office/powerpoint/2010/main" val="13340847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dondear rectángulo de esquina diagonal 11"/>
          <p:cNvSpPr/>
          <p:nvPr/>
        </p:nvSpPr>
        <p:spPr>
          <a:xfrm>
            <a:off x="1016000" y="2057400"/>
            <a:ext cx="10579100" cy="4318000"/>
          </a:xfrm>
          <a:prstGeom prst="round2DiagRect">
            <a:avLst>
              <a:gd name="adj1" fmla="val 8667"/>
              <a:gd name="adj2" fmla="val 0"/>
            </a:avLst>
          </a:prstGeom>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6" name="Rectángulo 5">
            <a:extLst>
              <a:ext uri="{FF2B5EF4-FFF2-40B4-BE49-F238E27FC236}">
                <a16:creationId xmlns:a16="http://schemas.microsoft.com/office/drawing/2014/main" xmlns="" id="{E9169901-9EA1-4885-BB24-C0DD91364CFC}"/>
              </a:ext>
            </a:extLst>
          </p:cNvPr>
          <p:cNvSpPr/>
          <p:nvPr/>
        </p:nvSpPr>
        <p:spPr>
          <a:xfrm>
            <a:off x="1152108" y="1882683"/>
            <a:ext cx="10058399" cy="738664"/>
          </a:xfrm>
          <a:prstGeom prst="rect">
            <a:avLst/>
          </a:prstGeom>
        </p:spPr>
        <p:txBody>
          <a:bodyPr wrap="square">
            <a:spAutoFit/>
          </a:bodyPr>
          <a:lstStyle/>
          <a:p>
            <a:pPr algn="just"/>
            <a:endParaRPr lang="es-CL" sz="2400" dirty="0">
              <a:latin typeface="Arial" panose="020B0604020202020204" pitchFamily="34" charset="0"/>
              <a:cs typeface="Arial" panose="020B0604020202020204" pitchFamily="34" charset="0"/>
            </a:endParaRPr>
          </a:p>
          <a:p>
            <a:pPr algn="just"/>
            <a:endParaRPr lang="es-CL" dirty="0">
              <a:latin typeface="Arial" panose="020B0604020202020204" pitchFamily="34" charset="0"/>
              <a:cs typeface="Arial" panose="020B0604020202020204" pitchFamily="34" charset="0"/>
            </a:endParaRPr>
          </a:p>
        </p:txBody>
      </p:sp>
      <p:sp>
        <p:nvSpPr>
          <p:cNvPr id="5" name="Rectángulo 4">
            <a:extLst>
              <a:ext uri="{FF2B5EF4-FFF2-40B4-BE49-F238E27FC236}">
                <a16:creationId xmlns:a16="http://schemas.microsoft.com/office/drawing/2014/main" xmlns="" id="{B46AB338-0CBF-4761-865A-FAB339695A4C}"/>
              </a:ext>
            </a:extLst>
          </p:cNvPr>
          <p:cNvSpPr/>
          <p:nvPr/>
        </p:nvSpPr>
        <p:spPr>
          <a:xfrm>
            <a:off x="1329267" y="2345267"/>
            <a:ext cx="9973733" cy="3785652"/>
          </a:xfrm>
          <a:prstGeom prst="rect">
            <a:avLst/>
          </a:prstGeom>
        </p:spPr>
        <p:txBody>
          <a:bodyPr wrap="square">
            <a:spAutoFit/>
          </a:bodyPr>
          <a:lstStyle/>
          <a:p>
            <a:pPr algn="just"/>
            <a:r>
              <a:rPr lang="es-CL" sz="1600" dirty="0">
                <a:latin typeface="Arial" panose="020B0604020202020204" pitchFamily="34" charset="0"/>
                <a:cs typeface="Arial" panose="020B0604020202020204" pitchFamily="34" charset="0"/>
              </a:rPr>
              <a:t>Término por ipso facto y de pleno derecho del contrato:</a:t>
            </a:r>
          </a:p>
          <a:p>
            <a:pPr algn="just"/>
            <a:r>
              <a:rPr lang="es-CL" sz="1600" dirty="0">
                <a:latin typeface="Arial" panose="020B0604020202020204" pitchFamily="34" charset="0"/>
                <a:cs typeface="Arial" panose="020B0604020202020204" pitchFamily="34" charset="0"/>
              </a:rPr>
              <a:t>	</a:t>
            </a:r>
          </a:p>
          <a:p>
            <a:pPr marL="285750" indent="-285750" algn="just">
              <a:buClr>
                <a:srgbClr val="172D55"/>
              </a:buClr>
              <a:buFont typeface="Arial"/>
              <a:buChar char="•"/>
            </a:pPr>
            <a:r>
              <a:rPr lang="es-CL" sz="1600" dirty="0">
                <a:latin typeface="Arial" panose="020B0604020202020204" pitchFamily="34" charset="0"/>
                <a:cs typeface="Arial" panose="020B0604020202020204" pitchFamily="34" charset="0"/>
              </a:rPr>
              <a:t>Si el operador fuera declarado en quiebra.</a:t>
            </a:r>
          </a:p>
          <a:p>
            <a:pPr marL="285750" indent="-285750" algn="just">
              <a:buClr>
                <a:srgbClr val="172D55"/>
              </a:buClr>
            </a:pPr>
            <a:endParaRPr lang="es-CL" sz="1600" dirty="0">
              <a:latin typeface="Arial" panose="020B0604020202020204" pitchFamily="34" charset="0"/>
              <a:cs typeface="Arial" panose="020B0604020202020204" pitchFamily="34" charset="0"/>
            </a:endParaRPr>
          </a:p>
          <a:p>
            <a:pPr marL="285750" indent="-285750" algn="just">
              <a:buClr>
                <a:srgbClr val="172D55"/>
              </a:buClr>
              <a:buFont typeface="Arial"/>
              <a:buChar char="•"/>
            </a:pPr>
            <a:r>
              <a:rPr lang="es-CL" sz="1600" dirty="0">
                <a:latin typeface="Arial" panose="020B0604020202020204" pitchFamily="34" charset="0"/>
                <a:cs typeface="Arial" panose="020B0604020202020204" pitchFamily="34" charset="0"/>
              </a:rPr>
              <a:t>Si el operador se disolviere por cualquier causa.</a:t>
            </a:r>
          </a:p>
          <a:p>
            <a:pPr marL="285750" indent="-285750" algn="just">
              <a:buClr>
                <a:srgbClr val="172D55"/>
              </a:buClr>
            </a:pPr>
            <a:endParaRPr lang="es-CL" sz="1600" dirty="0">
              <a:latin typeface="Arial" panose="020B0604020202020204" pitchFamily="34" charset="0"/>
              <a:cs typeface="Arial" panose="020B0604020202020204" pitchFamily="34" charset="0"/>
            </a:endParaRPr>
          </a:p>
          <a:p>
            <a:pPr marL="285750" indent="-285750" algn="just">
              <a:buClr>
                <a:srgbClr val="172D55"/>
              </a:buClr>
              <a:buFont typeface="Arial"/>
              <a:buChar char="•"/>
            </a:pPr>
            <a:r>
              <a:rPr lang="es-CL" sz="1600" dirty="0">
                <a:latin typeface="Arial" panose="020B0604020202020204" pitchFamily="34" charset="0"/>
                <a:cs typeface="Arial" panose="020B0604020202020204" pitchFamily="34" charset="0"/>
              </a:rPr>
              <a:t>Si por su culpa, actuaciones, omisiones o por cualquier circunstancia imputable al operador se produjera la caducidad de la totalidad de las concesiones sanitarias de la empresa.</a:t>
            </a:r>
          </a:p>
          <a:p>
            <a:pPr marL="285750" indent="-285750" algn="just">
              <a:buClr>
                <a:srgbClr val="172D55"/>
              </a:buClr>
            </a:pPr>
            <a:endParaRPr lang="es-CL" sz="1600" dirty="0">
              <a:latin typeface="Arial" panose="020B0604020202020204" pitchFamily="34" charset="0"/>
              <a:cs typeface="Arial" panose="020B0604020202020204" pitchFamily="34" charset="0"/>
            </a:endParaRPr>
          </a:p>
          <a:p>
            <a:pPr marL="285750" indent="-285750" algn="just">
              <a:buClr>
                <a:srgbClr val="172D55"/>
              </a:buClr>
              <a:buFont typeface="Arial"/>
              <a:buChar char="•"/>
            </a:pPr>
            <a:r>
              <a:rPr lang="es-CL" sz="1600" dirty="0">
                <a:latin typeface="Arial" panose="020B0604020202020204" pitchFamily="34" charset="0"/>
                <a:cs typeface="Arial" panose="020B0604020202020204" pitchFamily="34" charset="0"/>
              </a:rPr>
              <a:t>Si el operador ejerciera la opción establecida en la cláusula 69 del contrato (transferencia de las concesiones sanitarias o cesión de control accionario de Corfo en la empresa).</a:t>
            </a:r>
          </a:p>
          <a:p>
            <a:pPr marL="285750" indent="-285750" algn="just">
              <a:buFontTx/>
              <a:buChar char="-"/>
            </a:pPr>
            <a:endParaRPr lang="es-CL" sz="1600" dirty="0">
              <a:latin typeface="Arial" panose="020B0604020202020204" pitchFamily="34" charset="0"/>
              <a:cs typeface="Arial" panose="020B0604020202020204" pitchFamily="34" charset="0"/>
            </a:endParaRPr>
          </a:p>
          <a:p>
            <a:pPr algn="just"/>
            <a:r>
              <a:rPr lang="es-CL" sz="1600" dirty="0">
                <a:latin typeface="Arial" panose="020B0604020202020204" pitchFamily="34" charset="0"/>
                <a:cs typeface="Arial" panose="020B0604020202020204" pitchFamily="34" charset="0"/>
              </a:rPr>
              <a:t>De acuerdo al artículo 1489 del Código Civil, en los contratos bilaterales va envuelta la condición resolutoria de no cumplirse por uno de los contratantes lo pactado. En tal caso, el otro contratante  podrá pedir a su arbitrio o la resolución o el no cumplimiento del contrato, con indemnización de perjuicios.</a:t>
            </a:r>
          </a:p>
        </p:txBody>
      </p:sp>
      <p:sp>
        <p:nvSpPr>
          <p:cNvPr id="7" name="Título 1">
            <a:extLst>
              <a:ext uri="{FF2B5EF4-FFF2-40B4-BE49-F238E27FC236}">
                <a16:creationId xmlns:a16="http://schemas.microsoft.com/office/drawing/2014/main" xmlns="" id="{4504DDC3-91E5-4FCC-81F8-3CECB985242F}"/>
              </a:ext>
            </a:extLst>
          </p:cNvPr>
          <p:cNvSpPr txBox="1">
            <a:spLocks/>
          </p:cNvSpPr>
          <p:nvPr/>
        </p:nvSpPr>
        <p:spPr>
          <a:xfrm>
            <a:off x="921077" y="753108"/>
            <a:ext cx="6063923" cy="1393191"/>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TÉRMINO ANTICIPADO</a:t>
            </a:r>
            <a:r>
              <a:rPr lang="es-CL" sz="3200" dirty="0">
                <a:solidFill>
                  <a:srgbClr val="172D55"/>
                </a:solidFill>
                <a:latin typeface="Calibri"/>
                <a:ea typeface="+mj-ea"/>
                <a:cs typeface="Calibri"/>
              </a:rPr>
              <a:t> DE CONTRATOS</a:t>
            </a:r>
            <a:endParaRPr kumimoji="0" lang="es-CL" sz="3200" i="0" u="none" strike="noStrike" kern="1200" cap="none" spc="0" normalizeH="0" baseline="0" noProof="0" dirty="0">
              <a:ln>
                <a:noFill/>
              </a:ln>
              <a:solidFill>
                <a:srgbClr val="172D55"/>
              </a:solidFill>
              <a:effectLst/>
              <a:uLnTx/>
              <a:uFillTx/>
              <a:latin typeface="Calibri"/>
              <a:ea typeface="+mj-ea"/>
              <a:cs typeface="Calibri"/>
            </a:endParaRPr>
          </a:p>
        </p:txBody>
      </p:sp>
      <p:grpSp>
        <p:nvGrpSpPr>
          <p:cNvPr id="8" name="Agrupar 7"/>
          <p:cNvGrpSpPr/>
          <p:nvPr/>
        </p:nvGrpSpPr>
        <p:grpSpPr>
          <a:xfrm>
            <a:off x="338666" y="846271"/>
            <a:ext cx="677334" cy="2909757"/>
            <a:chOff x="338666" y="846271"/>
            <a:chExt cx="677334" cy="2909757"/>
          </a:xfrm>
        </p:grpSpPr>
        <p:cxnSp>
          <p:nvCxnSpPr>
            <p:cNvPr id="9" name="Conector recto 8"/>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 name="Conector recto 9"/>
            <p:cNvCxnSpPr/>
            <p:nvPr/>
          </p:nvCxnSpPr>
          <p:spPr>
            <a:xfrm>
              <a:off x="541867" y="37544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1" name="Imagen 10" descr="Flecha azul.png"/>
            <p:cNvPicPr>
              <a:picLocks noChangeAspect="1"/>
            </p:cNvPicPr>
            <p:nvPr/>
          </p:nvPicPr>
          <p:blipFill>
            <a:blip r:embed="rId2"/>
            <a:stretch>
              <a:fillRect/>
            </a:stretch>
          </p:blipFill>
          <p:spPr>
            <a:xfrm>
              <a:off x="338666" y="846271"/>
              <a:ext cx="423148" cy="423729"/>
            </a:xfrm>
            <a:prstGeom prst="rect">
              <a:avLst/>
            </a:prstGeom>
          </p:spPr>
        </p:pic>
      </p:grpSp>
      <p:pic>
        <p:nvPicPr>
          <p:cNvPr id="15" name="Imagen 14" descr="Flecha azul.png"/>
          <p:cNvPicPr>
            <a:picLocks noChangeAspect="1"/>
          </p:cNvPicPr>
          <p:nvPr/>
        </p:nvPicPr>
        <p:blipFill>
          <a:blip r:embed="rId3"/>
          <a:stretch>
            <a:fillRect/>
          </a:stretch>
        </p:blipFill>
        <p:spPr>
          <a:xfrm>
            <a:off x="1405128" y="2888331"/>
            <a:ext cx="237405" cy="237731"/>
          </a:xfrm>
          <a:prstGeom prst="rect">
            <a:avLst/>
          </a:prstGeom>
        </p:spPr>
      </p:pic>
      <p:pic>
        <p:nvPicPr>
          <p:cNvPr id="16" name="Imagen 15" descr="Flecha azul.png"/>
          <p:cNvPicPr>
            <a:picLocks noChangeAspect="1"/>
          </p:cNvPicPr>
          <p:nvPr/>
        </p:nvPicPr>
        <p:blipFill>
          <a:blip r:embed="rId3"/>
          <a:stretch>
            <a:fillRect/>
          </a:stretch>
        </p:blipFill>
        <p:spPr>
          <a:xfrm>
            <a:off x="1405128" y="3378198"/>
            <a:ext cx="237405" cy="237731"/>
          </a:xfrm>
          <a:prstGeom prst="rect">
            <a:avLst/>
          </a:prstGeom>
        </p:spPr>
      </p:pic>
      <p:pic>
        <p:nvPicPr>
          <p:cNvPr id="17" name="Imagen 16" descr="Flecha azul.png"/>
          <p:cNvPicPr>
            <a:picLocks noChangeAspect="1"/>
          </p:cNvPicPr>
          <p:nvPr/>
        </p:nvPicPr>
        <p:blipFill>
          <a:blip r:embed="rId3"/>
          <a:stretch>
            <a:fillRect/>
          </a:stretch>
        </p:blipFill>
        <p:spPr>
          <a:xfrm>
            <a:off x="1405128" y="3869265"/>
            <a:ext cx="237405" cy="237731"/>
          </a:xfrm>
          <a:prstGeom prst="rect">
            <a:avLst/>
          </a:prstGeom>
        </p:spPr>
      </p:pic>
      <p:pic>
        <p:nvPicPr>
          <p:cNvPr id="18" name="Imagen 17" descr="Flecha azul.png"/>
          <p:cNvPicPr>
            <a:picLocks noChangeAspect="1"/>
          </p:cNvPicPr>
          <p:nvPr/>
        </p:nvPicPr>
        <p:blipFill>
          <a:blip r:embed="rId3"/>
          <a:stretch>
            <a:fillRect/>
          </a:stretch>
        </p:blipFill>
        <p:spPr>
          <a:xfrm>
            <a:off x="1405128" y="4597399"/>
            <a:ext cx="237405" cy="237731"/>
          </a:xfrm>
          <a:prstGeom prst="rect">
            <a:avLst/>
          </a:prstGeom>
        </p:spPr>
      </p:pic>
    </p:spTree>
    <p:extLst>
      <p:ext uri="{BB962C8B-B14F-4D97-AF65-F5344CB8AC3E}">
        <p14:creationId xmlns:p14="http://schemas.microsoft.com/office/powerpoint/2010/main" val="32556414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dondear rectángulo de esquina diagonal 11"/>
          <p:cNvSpPr/>
          <p:nvPr/>
        </p:nvSpPr>
        <p:spPr>
          <a:xfrm>
            <a:off x="1016000" y="2057400"/>
            <a:ext cx="10579100" cy="3716867"/>
          </a:xfrm>
          <a:prstGeom prst="round2DiagRect">
            <a:avLst>
              <a:gd name="adj1" fmla="val 8667"/>
              <a:gd name="adj2" fmla="val 0"/>
            </a:avLst>
          </a:prstGeom>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5" name="Rectángulo 4">
            <a:extLst>
              <a:ext uri="{FF2B5EF4-FFF2-40B4-BE49-F238E27FC236}">
                <a16:creationId xmlns:a16="http://schemas.microsoft.com/office/drawing/2014/main" xmlns="" id="{F687FB9A-F2B0-41F5-AF1A-BF230CD71D69}"/>
              </a:ext>
            </a:extLst>
          </p:cNvPr>
          <p:cNvSpPr/>
          <p:nvPr/>
        </p:nvSpPr>
        <p:spPr>
          <a:xfrm>
            <a:off x="1139538" y="1825164"/>
            <a:ext cx="10058400" cy="523220"/>
          </a:xfrm>
          <a:prstGeom prst="rect">
            <a:avLst/>
          </a:prstGeom>
        </p:spPr>
        <p:txBody>
          <a:bodyPr wrap="square">
            <a:spAutoFit/>
          </a:bodyPr>
          <a:lstStyle/>
          <a:p>
            <a:pPr algn="just">
              <a:spcAft>
                <a:spcPts val="0"/>
              </a:spcAft>
            </a:pPr>
            <a:endParaRPr lang="es-CL" sz="2800" dirty="0">
              <a:effectLst/>
              <a:latin typeface="Times New Roman" panose="02020603050405020304" pitchFamily="18" charset="0"/>
              <a:ea typeface="Times New Roman" panose="02020603050405020304" pitchFamily="18" charset="0"/>
            </a:endParaRPr>
          </a:p>
        </p:txBody>
      </p:sp>
      <p:sp>
        <p:nvSpPr>
          <p:cNvPr id="8" name="Rectángulo 7">
            <a:extLst>
              <a:ext uri="{FF2B5EF4-FFF2-40B4-BE49-F238E27FC236}">
                <a16:creationId xmlns:a16="http://schemas.microsoft.com/office/drawing/2014/main" xmlns="" id="{361D47D0-2480-4EB5-9259-E4D7F6786120}"/>
              </a:ext>
            </a:extLst>
          </p:cNvPr>
          <p:cNvSpPr/>
          <p:nvPr/>
        </p:nvSpPr>
        <p:spPr>
          <a:xfrm>
            <a:off x="1237675" y="2086774"/>
            <a:ext cx="10083801" cy="4031873"/>
          </a:xfrm>
          <a:prstGeom prst="rect">
            <a:avLst/>
          </a:prstGeom>
        </p:spPr>
        <p:txBody>
          <a:bodyPr wrap="square">
            <a:spAutoFit/>
          </a:bodyPr>
          <a:lstStyle/>
          <a:p>
            <a:pPr algn="just"/>
            <a:r>
              <a:rPr lang="es-CL" sz="1600" dirty="0">
                <a:latin typeface="Arial" panose="020B0604020202020204" pitchFamily="34" charset="0"/>
                <a:cs typeface="Arial" panose="020B0604020202020204" pitchFamily="34" charset="0"/>
              </a:rPr>
              <a:t>Cuando el Estado inicia los procesos de licitación para transferir los derechos de explotación de las empresas sanitarias, había 3 contratos </a:t>
            </a:r>
            <a:r>
              <a:rPr lang="es-CL" sz="1600" b="1" dirty="0">
                <a:solidFill>
                  <a:srgbClr val="172D55"/>
                </a:solidFill>
                <a:latin typeface="Arial" panose="020B0604020202020204" pitchFamily="34" charset="0"/>
                <a:cs typeface="Arial" panose="020B0604020202020204" pitchFamily="34" charset="0"/>
              </a:rPr>
              <a:t>BOT</a:t>
            </a:r>
            <a:r>
              <a:rPr lang="es-CL" sz="1600" dirty="0">
                <a:latin typeface="Arial" panose="020B0604020202020204" pitchFamily="34" charset="0"/>
                <a:cs typeface="Arial" panose="020B0604020202020204" pitchFamily="34" charset="0"/>
              </a:rPr>
              <a:t> (</a:t>
            </a:r>
            <a:r>
              <a:rPr lang="es-CL" sz="1600" dirty="0" err="1">
                <a:latin typeface="Arial" panose="020B0604020202020204" pitchFamily="34" charset="0"/>
                <a:cs typeface="Arial" panose="020B0604020202020204" pitchFamily="34" charset="0"/>
              </a:rPr>
              <a:t>Buil</a:t>
            </a:r>
            <a:r>
              <a:rPr lang="es-CL" sz="1600" dirty="0">
                <a:latin typeface="Arial" panose="020B0604020202020204" pitchFamily="34" charset="0"/>
                <a:cs typeface="Arial" panose="020B0604020202020204" pitchFamily="34" charset="0"/>
              </a:rPr>
              <a:t> , </a:t>
            </a:r>
            <a:r>
              <a:rPr lang="es-CL" sz="1600" dirty="0" err="1">
                <a:latin typeface="Arial" panose="020B0604020202020204" pitchFamily="34" charset="0"/>
                <a:cs typeface="Arial" panose="020B0604020202020204" pitchFamily="34" charset="0"/>
              </a:rPr>
              <a:t>Operation</a:t>
            </a:r>
            <a:r>
              <a:rPr lang="es-CL" sz="1600" dirty="0">
                <a:latin typeface="Arial" panose="020B0604020202020204" pitchFamily="34" charset="0"/>
                <a:cs typeface="Arial" panose="020B0604020202020204" pitchFamily="34" charset="0"/>
              </a:rPr>
              <a:t> and Transfer) o de inversión con  operación: dos para la disposición de aguas servidas de Antofagasta y Calama y uno para la generación de una fuente alternativa para la producción de agua potable en Antofagasta. Estas 3 concesiones no se incluyeron en las licitaciones efectuadas entre 2001 y 2004.</a:t>
            </a:r>
          </a:p>
          <a:p>
            <a:pPr algn="just"/>
            <a:endParaRPr lang="es-CL" sz="1600" dirty="0">
              <a:latin typeface="Arial" panose="020B0604020202020204" pitchFamily="34" charset="0"/>
              <a:cs typeface="Arial" panose="020B0604020202020204" pitchFamily="34" charset="0"/>
            </a:endParaRPr>
          </a:p>
          <a:p>
            <a:pPr algn="just"/>
            <a:r>
              <a:rPr lang="es-CL" sz="1600" dirty="0">
                <a:latin typeface="Arial" panose="020B0604020202020204" pitchFamily="34" charset="0"/>
                <a:cs typeface="Arial" panose="020B0604020202020204" pitchFamily="34" charset="0"/>
              </a:rPr>
              <a:t>Posteriormente, Aguas Antofagasta compró el contrato para la producción de agua potable (planta desalinizadora) y esta operación se sumó al </a:t>
            </a:r>
            <a:r>
              <a:rPr lang="es-CL" sz="1600" b="1" dirty="0">
                <a:solidFill>
                  <a:srgbClr val="172D55"/>
                </a:solidFill>
                <a:latin typeface="Arial" panose="020B0604020202020204" pitchFamily="34" charset="0"/>
                <a:cs typeface="Arial" panose="020B0604020202020204" pitchFamily="34" charset="0"/>
              </a:rPr>
              <a:t>CDTECS </a:t>
            </a:r>
            <a:r>
              <a:rPr lang="es-CL" sz="1600" dirty="0">
                <a:latin typeface="Arial" panose="020B0604020202020204" pitchFamily="34" charset="0"/>
                <a:cs typeface="Arial" panose="020B0604020202020204" pitchFamily="34" charset="0"/>
              </a:rPr>
              <a:t>de</a:t>
            </a:r>
            <a:r>
              <a:rPr lang="es-CL" sz="1600" b="1" dirty="0">
                <a:solidFill>
                  <a:srgbClr val="172D55"/>
                </a:solidFill>
                <a:latin typeface="Arial" panose="020B0604020202020204" pitchFamily="34" charset="0"/>
                <a:cs typeface="Arial" panose="020B0604020202020204" pitchFamily="34" charset="0"/>
              </a:rPr>
              <a:t> </a:t>
            </a:r>
            <a:r>
              <a:rPr lang="es-CL" sz="1600" dirty="0">
                <a:latin typeface="Arial" panose="020B0604020202020204" pitchFamily="34" charset="0"/>
                <a:cs typeface="Arial" panose="020B0604020202020204" pitchFamily="34" charset="0"/>
              </a:rPr>
              <a:t>dicha empresa.</a:t>
            </a:r>
          </a:p>
          <a:p>
            <a:pPr algn="just"/>
            <a:endParaRPr lang="es-CL" sz="1600" dirty="0">
              <a:latin typeface="Arial" panose="020B0604020202020204" pitchFamily="34" charset="0"/>
              <a:cs typeface="Arial" panose="020B0604020202020204" pitchFamily="34" charset="0"/>
            </a:endParaRPr>
          </a:p>
          <a:p>
            <a:pPr algn="just"/>
            <a:r>
              <a:rPr lang="es-CL" sz="1600" dirty="0">
                <a:latin typeface="Arial" panose="020B0604020202020204" pitchFamily="34" charset="0"/>
                <a:cs typeface="Arial" panose="020B0604020202020204" pitchFamily="34" charset="0"/>
              </a:rPr>
              <a:t>Por problemas en la operación, se dio término al contrato </a:t>
            </a:r>
            <a:r>
              <a:rPr lang="es-CL" sz="1600" b="1" dirty="0">
                <a:solidFill>
                  <a:srgbClr val="172D55"/>
                </a:solidFill>
                <a:latin typeface="Arial" panose="020B0604020202020204" pitchFamily="34" charset="0"/>
                <a:cs typeface="Arial" panose="020B0604020202020204" pitchFamily="34" charset="0"/>
              </a:rPr>
              <a:t>BOT</a:t>
            </a:r>
            <a:r>
              <a:rPr lang="es-CL" sz="1600" dirty="0">
                <a:latin typeface="Arial" panose="020B0604020202020204" pitchFamily="34" charset="0"/>
                <a:cs typeface="Arial" panose="020B0604020202020204" pitchFamily="34" charset="0"/>
              </a:rPr>
              <a:t> para la concesión de disposición de Calama, licitándose posteriormente dicha concesión mediante el mecanismo de </a:t>
            </a:r>
            <a:r>
              <a:rPr lang="es-CL" sz="1600" b="1" dirty="0">
                <a:solidFill>
                  <a:srgbClr val="172D55"/>
                </a:solidFill>
                <a:latin typeface="Arial" panose="020B0604020202020204" pitchFamily="34" charset="0"/>
                <a:cs typeface="Arial" panose="020B0604020202020204" pitchFamily="34" charset="0"/>
              </a:rPr>
              <a:t>CTDECS</a:t>
            </a:r>
            <a:r>
              <a:rPr lang="es-CL" sz="1600" dirty="0">
                <a:latin typeface="Arial" panose="020B0604020202020204" pitchFamily="34" charset="0"/>
                <a:cs typeface="Arial" panose="020B0604020202020204" pitchFamily="34" charset="0"/>
              </a:rPr>
              <a:t>, con fecha de término equivalente al plazo del </a:t>
            </a:r>
            <a:r>
              <a:rPr lang="es-CL" sz="1600" b="1" dirty="0">
                <a:solidFill>
                  <a:srgbClr val="172D55"/>
                </a:solidFill>
                <a:latin typeface="Arial" panose="020B0604020202020204" pitchFamily="34" charset="0"/>
                <a:cs typeface="Arial" panose="020B0604020202020204" pitchFamily="34" charset="0"/>
              </a:rPr>
              <a:t>CTDECS</a:t>
            </a:r>
            <a:r>
              <a:rPr lang="es-CL" sz="1600" dirty="0">
                <a:latin typeface="Arial" panose="020B0604020202020204" pitchFamily="34" charset="0"/>
                <a:cs typeface="Arial" panose="020B0604020202020204" pitchFamily="34" charset="0"/>
              </a:rPr>
              <a:t> de Aguas Antofagasta. Este proceso fue adjudicado a la empresa Tratacal.</a:t>
            </a:r>
          </a:p>
          <a:p>
            <a:pPr algn="just"/>
            <a:endParaRPr lang="es-CL" sz="1600" dirty="0">
              <a:latin typeface="Arial" panose="020B0604020202020204" pitchFamily="34" charset="0"/>
              <a:cs typeface="Arial" panose="020B0604020202020204" pitchFamily="34" charset="0"/>
            </a:endParaRPr>
          </a:p>
          <a:p>
            <a:pPr algn="just"/>
            <a:r>
              <a:rPr lang="es-CL" sz="1600" dirty="0">
                <a:latin typeface="Arial" panose="020B0604020202020204" pitchFamily="34" charset="0"/>
                <a:cs typeface="Arial" panose="020B0604020202020204" pitchFamily="34" charset="0"/>
              </a:rPr>
              <a:t>El único contrato </a:t>
            </a:r>
            <a:r>
              <a:rPr lang="es-CL" sz="1600" b="1" dirty="0">
                <a:solidFill>
                  <a:schemeClr val="accent5">
                    <a:lumMod val="50000"/>
                  </a:schemeClr>
                </a:solidFill>
                <a:latin typeface="Arial" panose="020B0604020202020204" pitchFamily="34" charset="0"/>
                <a:cs typeface="Arial" panose="020B0604020202020204" pitchFamily="34" charset="0"/>
              </a:rPr>
              <a:t>BOT</a:t>
            </a:r>
            <a:r>
              <a:rPr lang="es-CL" sz="1600" dirty="0">
                <a:latin typeface="Arial" panose="020B0604020202020204" pitchFamily="34" charset="0"/>
                <a:cs typeface="Arial" panose="020B0604020202020204" pitchFamily="34" charset="0"/>
              </a:rPr>
              <a:t> que se mantiene es el de la disposición y tratamiento de aguas servidas de Antofagasta.</a:t>
            </a:r>
          </a:p>
          <a:p>
            <a:endParaRPr lang="es-CL" sz="1600" dirty="0"/>
          </a:p>
        </p:txBody>
      </p:sp>
      <p:sp>
        <p:nvSpPr>
          <p:cNvPr id="6" name="Título 1">
            <a:extLst>
              <a:ext uri="{FF2B5EF4-FFF2-40B4-BE49-F238E27FC236}">
                <a16:creationId xmlns:a16="http://schemas.microsoft.com/office/drawing/2014/main" xmlns="" id="{4504DDC3-91E5-4FCC-81F8-3CECB985242F}"/>
              </a:ext>
            </a:extLst>
          </p:cNvPr>
          <p:cNvSpPr txBox="1">
            <a:spLocks/>
          </p:cNvSpPr>
          <p:nvPr/>
        </p:nvSpPr>
        <p:spPr>
          <a:xfrm>
            <a:off x="921077" y="753110"/>
            <a:ext cx="7384723" cy="576158"/>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BOT (BUILD OPERATION AND TRANSFER)</a:t>
            </a:r>
          </a:p>
        </p:txBody>
      </p:sp>
      <p:grpSp>
        <p:nvGrpSpPr>
          <p:cNvPr id="7" name="Agrupar 6"/>
          <p:cNvGrpSpPr/>
          <p:nvPr/>
        </p:nvGrpSpPr>
        <p:grpSpPr>
          <a:xfrm>
            <a:off x="338666" y="846271"/>
            <a:ext cx="677334" cy="2909757"/>
            <a:chOff x="338666" y="846271"/>
            <a:chExt cx="677334" cy="2909757"/>
          </a:xfrm>
        </p:grpSpPr>
        <p:cxnSp>
          <p:nvCxnSpPr>
            <p:cNvPr id="9" name="Conector recto 8"/>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 name="Conector recto 9"/>
            <p:cNvCxnSpPr/>
            <p:nvPr/>
          </p:nvCxnSpPr>
          <p:spPr>
            <a:xfrm>
              <a:off x="541867" y="37544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1" name="Imagen 10" descr="Flecha azul.png"/>
            <p:cNvPicPr>
              <a:picLocks noChangeAspect="1"/>
            </p:cNvPicPr>
            <p:nvPr/>
          </p:nvPicPr>
          <p:blipFill>
            <a:blip r:embed="rId3"/>
            <a:stretch>
              <a:fillRect/>
            </a:stretch>
          </p:blipFill>
          <p:spPr>
            <a:xfrm>
              <a:off x="338666" y="846271"/>
              <a:ext cx="423148" cy="423729"/>
            </a:xfrm>
            <a:prstGeom prst="rect">
              <a:avLst/>
            </a:prstGeom>
          </p:spPr>
        </p:pic>
      </p:grpSp>
    </p:spTree>
    <p:extLst>
      <p:ext uri="{BB962C8B-B14F-4D97-AF65-F5344CB8AC3E}">
        <p14:creationId xmlns:p14="http://schemas.microsoft.com/office/powerpoint/2010/main" val="28001039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dondear rectángulo de esquina diagonal 5"/>
          <p:cNvSpPr/>
          <p:nvPr/>
        </p:nvSpPr>
        <p:spPr>
          <a:xfrm>
            <a:off x="1016000" y="2057400"/>
            <a:ext cx="10579100" cy="3903133"/>
          </a:xfrm>
          <a:prstGeom prst="round2DiagRect">
            <a:avLst>
              <a:gd name="adj1" fmla="val 8667"/>
              <a:gd name="adj2" fmla="val 0"/>
            </a:avLst>
          </a:prstGeom>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7" name="Título 1">
            <a:extLst>
              <a:ext uri="{FF2B5EF4-FFF2-40B4-BE49-F238E27FC236}">
                <a16:creationId xmlns:a16="http://schemas.microsoft.com/office/drawing/2014/main" xmlns="" id="{4504DDC3-91E5-4FCC-81F8-3CECB985242F}"/>
              </a:ext>
            </a:extLst>
          </p:cNvPr>
          <p:cNvSpPr txBox="1">
            <a:spLocks/>
          </p:cNvSpPr>
          <p:nvPr/>
        </p:nvSpPr>
        <p:spPr>
          <a:xfrm>
            <a:off x="921077" y="761576"/>
            <a:ext cx="7384723" cy="626958"/>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BOT (BUILD OPERATION AND TRANSFER)</a:t>
            </a:r>
          </a:p>
        </p:txBody>
      </p:sp>
      <p:grpSp>
        <p:nvGrpSpPr>
          <p:cNvPr id="8" name="Agrupar 7"/>
          <p:cNvGrpSpPr/>
          <p:nvPr/>
        </p:nvGrpSpPr>
        <p:grpSpPr>
          <a:xfrm>
            <a:off x="338666" y="846271"/>
            <a:ext cx="677334" cy="2909757"/>
            <a:chOff x="338666" y="846271"/>
            <a:chExt cx="677334" cy="2909757"/>
          </a:xfrm>
        </p:grpSpPr>
        <p:cxnSp>
          <p:nvCxnSpPr>
            <p:cNvPr id="9" name="Conector recto 8"/>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 name="Conector recto 9"/>
            <p:cNvCxnSpPr/>
            <p:nvPr/>
          </p:nvCxnSpPr>
          <p:spPr>
            <a:xfrm>
              <a:off x="541867" y="37544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1" name="Imagen 10" descr="Flecha azul.png"/>
            <p:cNvPicPr>
              <a:picLocks noChangeAspect="1"/>
            </p:cNvPicPr>
            <p:nvPr/>
          </p:nvPicPr>
          <p:blipFill>
            <a:blip r:embed="rId2"/>
            <a:stretch>
              <a:fillRect/>
            </a:stretch>
          </p:blipFill>
          <p:spPr>
            <a:xfrm>
              <a:off x="338666" y="846271"/>
              <a:ext cx="423148" cy="423729"/>
            </a:xfrm>
            <a:prstGeom prst="rect">
              <a:avLst/>
            </a:prstGeom>
          </p:spPr>
        </p:pic>
      </p:grpSp>
      <p:sp>
        <p:nvSpPr>
          <p:cNvPr id="12" name="Rectángulo 11">
            <a:extLst>
              <a:ext uri="{FF2B5EF4-FFF2-40B4-BE49-F238E27FC236}">
                <a16:creationId xmlns:a16="http://schemas.microsoft.com/office/drawing/2014/main" xmlns="" id="{361D47D0-2480-4EB5-9259-E4D7F6786120}"/>
              </a:ext>
            </a:extLst>
          </p:cNvPr>
          <p:cNvSpPr/>
          <p:nvPr/>
        </p:nvSpPr>
        <p:spPr>
          <a:xfrm>
            <a:off x="1303866" y="2195800"/>
            <a:ext cx="10083801" cy="3539430"/>
          </a:xfrm>
          <a:prstGeom prst="rect">
            <a:avLst/>
          </a:prstGeom>
        </p:spPr>
        <p:txBody>
          <a:bodyPr wrap="square">
            <a:spAutoFit/>
          </a:bodyPr>
          <a:lstStyle/>
          <a:p>
            <a:pPr algn="just">
              <a:spcAft>
                <a:spcPts val="0"/>
              </a:spcAft>
            </a:pPr>
            <a:r>
              <a:rPr lang="es-ES" sz="1600" dirty="0">
                <a:solidFill>
                  <a:srgbClr val="222222"/>
                </a:solidFill>
                <a:latin typeface="Arial" panose="020B0604020202020204" pitchFamily="34" charset="0"/>
                <a:ea typeface="Times New Roman" panose="02020603050405020304" pitchFamily="18" charset="0"/>
                <a:cs typeface="Arial" panose="020B0604020202020204" pitchFamily="34" charset="0"/>
              </a:rPr>
              <a:t>En el caso del tratamiento y disposición de aguas servidas de Antofagasta, </a:t>
            </a:r>
            <a:r>
              <a:rPr lang="es-ES" sz="1600" b="1" dirty="0">
                <a:solidFill>
                  <a:schemeClr val="accent5">
                    <a:lumMod val="50000"/>
                  </a:schemeClr>
                </a:solidFill>
                <a:latin typeface="Arial" panose="020B0604020202020204" pitchFamily="34" charset="0"/>
                <a:ea typeface="Times New Roman" panose="02020603050405020304" pitchFamily="18" charset="0"/>
                <a:cs typeface="Arial" panose="020B0604020202020204" pitchFamily="34" charset="0"/>
              </a:rPr>
              <a:t>Econssa es el titular de la concesión y, en consecuencia, es también responsable de la gestión ante los organismos reguladores y fiscalizadores.</a:t>
            </a:r>
          </a:p>
          <a:p>
            <a:pPr algn="just">
              <a:spcAft>
                <a:spcPts val="0"/>
              </a:spcAft>
            </a:pPr>
            <a:endParaRPr lang="es-CL" sz="1600" dirty="0">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1600" dirty="0">
                <a:solidFill>
                  <a:srgbClr val="222222"/>
                </a:solidFill>
                <a:latin typeface="Arial" panose="020B0604020202020204" pitchFamily="34" charset="0"/>
                <a:ea typeface="Times New Roman" panose="02020603050405020304" pitchFamily="18" charset="0"/>
                <a:cs typeface="Arial" panose="020B0604020202020204" pitchFamily="34" charset="0"/>
              </a:rPr>
              <a:t>La operación e inversiones requeridas es realizada por la empresa </a:t>
            </a:r>
            <a:r>
              <a:rPr lang="es-ES" sz="1600" b="1" dirty="0">
                <a:solidFill>
                  <a:schemeClr val="accent5">
                    <a:lumMod val="50000"/>
                  </a:schemeClr>
                </a:solidFill>
                <a:latin typeface="Arial" panose="020B0604020202020204" pitchFamily="34" charset="0"/>
                <a:ea typeface="Times New Roman" panose="02020603050405020304" pitchFamily="18" charset="0"/>
                <a:cs typeface="Arial" panose="020B0604020202020204" pitchFamily="34" charset="0"/>
              </a:rPr>
              <a:t>Sembcorp Aguas del Nor</a:t>
            </a:r>
            <a:r>
              <a:rPr lang="es-ES" sz="1600" b="1" dirty="0">
                <a:solidFill>
                  <a:srgbClr val="222222"/>
                </a:solidFill>
                <a:latin typeface="Arial" panose="020B0604020202020204" pitchFamily="34" charset="0"/>
                <a:ea typeface="Times New Roman" panose="02020603050405020304" pitchFamily="18" charset="0"/>
                <a:cs typeface="Arial" panose="020B0604020202020204" pitchFamily="34" charset="0"/>
              </a:rPr>
              <a:t>te</a:t>
            </a:r>
            <a:r>
              <a:rPr lang="es-ES" sz="1600" dirty="0">
                <a:solidFill>
                  <a:srgbClr val="222222"/>
                </a:solidFill>
                <a:latin typeface="Arial" panose="020B0604020202020204" pitchFamily="34" charset="0"/>
                <a:ea typeface="Times New Roman" panose="02020603050405020304" pitchFamily="18" charset="0"/>
                <a:cs typeface="Arial" panose="020B0604020202020204" pitchFamily="34" charset="0"/>
              </a:rPr>
              <a:t>, con quien Econssa mantiene un contrato </a:t>
            </a:r>
            <a:r>
              <a:rPr lang="es-ES" sz="1600" b="1" dirty="0">
                <a:solidFill>
                  <a:schemeClr val="accent5">
                    <a:lumMod val="50000"/>
                  </a:schemeClr>
                </a:solidFill>
                <a:latin typeface="Arial" panose="020B0604020202020204" pitchFamily="34" charset="0"/>
                <a:ea typeface="Times New Roman" panose="02020603050405020304" pitchFamily="18" charset="0"/>
                <a:cs typeface="Arial" panose="020B0604020202020204" pitchFamily="34" charset="0"/>
              </a:rPr>
              <a:t>BOT</a:t>
            </a:r>
            <a:r>
              <a:rPr lang="es-ES" sz="1600" dirty="0">
                <a:solidFill>
                  <a:schemeClr val="accent5">
                    <a:lumMod val="50000"/>
                  </a:schemeClr>
                </a:solidFill>
                <a:latin typeface="Arial" panose="020B0604020202020204" pitchFamily="34" charset="0"/>
                <a:ea typeface="Times New Roman" panose="02020603050405020304" pitchFamily="18" charset="0"/>
                <a:cs typeface="Arial" panose="020B0604020202020204" pitchFamily="34" charset="0"/>
              </a:rPr>
              <a:t> </a:t>
            </a:r>
            <a:r>
              <a:rPr lang="es-ES" sz="1600" dirty="0">
                <a:solidFill>
                  <a:srgbClr val="222222"/>
                </a:solidFill>
                <a:latin typeface="Arial" panose="020B0604020202020204" pitchFamily="34" charset="0"/>
                <a:ea typeface="Times New Roman" panose="02020603050405020304" pitchFamily="18" charset="0"/>
                <a:cs typeface="Arial" panose="020B0604020202020204" pitchFamily="34" charset="0"/>
              </a:rPr>
              <a:t>(Build-Operation and Transfer), desde 1994 y por un plazo de 30 años.</a:t>
            </a:r>
          </a:p>
          <a:p>
            <a:pPr algn="just">
              <a:spcAft>
                <a:spcPts val="0"/>
              </a:spcAft>
            </a:pPr>
            <a:endParaRPr lang="es-CL" sz="1600" dirty="0">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1600" dirty="0">
                <a:solidFill>
                  <a:srgbClr val="222222"/>
                </a:solidFill>
                <a:latin typeface="Arial" panose="020B0604020202020204" pitchFamily="34" charset="0"/>
                <a:ea typeface="Times New Roman" panose="02020603050405020304" pitchFamily="18" charset="0"/>
                <a:cs typeface="Arial" panose="020B0604020202020204" pitchFamily="34" charset="0"/>
              </a:rPr>
              <a:t>Para dar cumplimiento al contrato, la empresa Bayesa S.A. (hoy Sembcorp Aguas del Norte S.A.), construyó una planta de tratamiento preliminar y un emisario submarino en el recinto existente en Avenida Pérez Zujovic 6444,  en el Barrio Industrial de Antofagasta y rehabilitó una planta de lodos activados, con el fin de alcanzar los niveles de tratamiento que requiere el agua servida para ser vendida con fines industriales. Desde 2011 a la fecha y dada la creciente demanda de la ciudad y la precariedad de la infraestructura existente, Econssa</a:t>
            </a:r>
            <a:r>
              <a:rPr lang="es-CL" sz="1600" dirty="0">
                <a:latin typeface="Arial" panose="020B0604020202020204" pitchFamily="34" charset="0"/>
                <a:ea typeface="Times New Roman" panose="02020603050405020304" pitchFamily="18" charset="0"/>
                <a:cs typeface="Arial" panose="020B0604020202020204" pitchFamily="34" charset="0"/>
              </a:rPr>
              <a:t> </a:t>
            </a:r>
            <a:r>
              <a:rPr lang="es-ES" sz="1600" dirty="0">
                <a:solidFill>
                  <a:srgbClr val="222222"/>
                </a:solidFill>
                <a:latin typeface="Arial" panose="020B0604020202020204" pitchFamily="34" charset="0"/>
                <a:ea typeface="Times New Roman" panose="02020603050405020304" pitchFamily="18" charset="0"/>
                <a:cs typeface="Arial" panose="020B0604020202020204" pitchFamily="34" charset="0"/>
              </a:rPr>
              <a:t>inició obras de construcción y el suministro de equipos para la ampliación de la capacidad de la planta de tratamiento preliminar de aguas servidas y emisario submarino.</a:t>
            </a:r>
            <a:endParaRPr lang="es-CL" sz="16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205902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4" name="Agrupar 73"/>
          <p:cNvGrpSpPr/>
          <p:nvPr/>
        </p:nvGrpSpPr>
        <p:grpSpPr>
          <a:xfrm>
            <a:off x="1016000" y="1676401"/>
            <a:ext cx="5080000" cy="4804835"/>
            <a:chOff x="1016000" y="1676401"/>
            <a:chExt cx="5080000" cy="4804835"/>
          </a:xfrm>
        </p:grpSpPr>
        <p:sp>
          <p:nvSpPr>
            <p:cNvPr id="23" name="Redondear rectángulo de esquina diagonal 22"/>
            <p:cNvSpPr/>
            <p:nvPr/>
          </p:nvSpPr>
          <p:spPr>
            <a:xfrm>
              <a:off x="1016000" y="1676401"/>
              <a:ext cx="1617604" cy="1126066"/>
            </a:xfrm>
            <a:prstGeom prst="round2DiagRect">
              <a:avLst>
                <a:gd name="adj1" fmla="val 8667"/>
                <a:gd name="adj2" fmla="val 0"/>
              </a:avLst>
            </a:prstGeom>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65" name="Redondear rectángulo de esquina diagonal 64"/>
            <p:cNvSpPr/>
            <p:nvPr/>
          </p:nvSpPr>
          <p:spPr>
            <a:xfrm>
              <a:off x="4478396" y="1676401"/>
              <a:ext cx="1617604" cy="1126066"/>
            </a:xfrm>
            <a:prstGeom prst="round2DiagRect">
              <a:avLst>
                <a:gd name="adj1" fmla="val 8667"/>
                <a:gd name="adj2" fmla="val 0"/>
              </a:avLst>
            </a:prstGeom>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66" name="Redondear rectángulo de esquina diagonal 65"/>
            <p:cNvSpPr/>
            <p:nvPr/>
          </p:nvSpPr>
          <p:spPr>
            <a:xfrm>
              <a:off x="2742729" y="1676401"/>
              <a:ext cx="1617604" cy="1126066"/>
            </a:xfrm>
            <a:prstGeom prst="round2DiagRect">
              <a:avLst>
                <a:gd name="adj1" fmla="val 8667"/>
                <a:gd name="adj2" fmla="val 0"/>
              </a:avLst>
            </a:prstGeom>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67" name="Redondear rectángulo de esquina diagonal 66"/>
            <p:cNvSpPr/>
            <p:nvPr/>
          </p:nvSpPr>
          <p:spPr>
            <a:xfrm>
              <a:off x="1016000" y="2908302"/>
              <a:ext cx="1617604" cy="1126066"/>
            </a:xfrm>
            <a:prstGeom prst="round2DiagRect">
              <a:avLst>
                <a:gd name="adj1" fmla="val 8667"/>
                <a:gd name="adj2" fmla="val 0"/>
              </a:avLst>
            </a:prstGeom>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68" name="Redondear rectángulo de esquina diagonal 67"/>
            <p:cNvSpPr/>
            <p:nvPr/>
          </p:nvSpPr>
          <p:spPr>
            <a:xfrm>
              <a:off x="4478396" y="2908302"/>
              <a:ext cx="1617604" cy="1126066"/>
            </a:xfrm>
            <a:prstGeom prst="round2DiagRect">
              <a:avLst>
                <a:gd name="adj1" fmla="val 8667"/>
                <a:gd name="adj2" fmla="val 0"/>
              </a:avLst>
            </a:prstGeom>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69" name="Redondear rectángulo de esquina diagonal 68"/>
            <p:cNvSpPr/>
            <p:nvPr/>
          </p:nvSpPr>
          <p:spPr>
            <a:xfrm>
              <a:off x="2742729" y="2908302"/>
              <a:ext cx="1617604" cy="1126066"/>
            </a:xfrm>
            <a:prstGeom prst="round2DiagRect">
              <a:avLst>
                <a:gd name="adj1" fmla="val 8667"/>
                <a:gd name="adj2" fmla="val 0"/>
              </a:avLst>
            </a:prstGeom>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70" name="Redondear rectángulo de esquina diagonal 69"/>
            <p:cNvSpPr/>
            <p:nvPr/>
          </p:nvSpPr>
          <p:spPr>
            <a:xfrm>
              <a:off x="1016000" y="4127502"/>
              <a:ext cx="1617604" cy="1126066"/>
            </a:xfrm>
            <a:prstGeom prst="round2DiagRect">
              <a:avLst>
                <a:gd name="adj1" fmla="val 8667"/>
                <a:gd name="adj2" fmla="val 0"/>
              </a:avLst>
            </a:prstGeom>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71" name="Redondear rectángulo de esquina diagonal 70"/>
            <p:cNvSpPr/>
            <p:nvPr/>
          </p:nvSpPr>
          <p:spPr>
            <a:xfrm>
              <a:off x="4478396" y="4127502"/>
              <a:ext cx="1617604" cy="1126066"/>
            </a:xfrm>
            <a:prstGeom prst="round2DiagRect">
              <a:avLst>
                <a:gd name="adj1" fmla="val 8667"/>
                <a:gd name="adj2" fmla="val 0"/>
              </a:avLst>
            </a:prstGeom>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72" name="Redondear rectángulo de esquina diagonal 71"/>
            <p:cNvSpPr/>
            <p:nvPr/>
          </p:nvSpPr>
          <p:spPr>
            <a:xfrm>
              <a:off x="2742729" y="4127502"/>
              <a:ext cx="1617604" cy="1126066"/>
            </a:xfrm>
            <a:prstGeom prst="round2DiagRect">
              <a:avLst>
                <a:gd name="adj1" fmla="val 8667"/>
                <a:gd name="adj2" fmla="val 0"/>
              </a:avLst>
            </a:prstGeom>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73" name="Redondear rectángulo de esquina diagonal 72"/>
            <p:cNvSpPr/>
            <p:nvPr/>
          </p:nvSpPr>
          <p:spPr>
            <a:xfrm>
              <a:off x="2742729" y="5355170"/>
              <a:ext cx="1617604" cy="1126066"/>
            </a:xfrm>
            <a:prstGeom prst="round2DiagRect">
              <a:avLst>
                <a:gd name="adj1" fmla="val 8667"/>
                <a:gd name="adj2" fmla="val 0"/>
              </a:avLst>
            </a:prstGeom>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grpSp>
      <p:pic>
        <p:nvPicPr>
          <p:cNvPr id="52" name="Imagen 51" descr="Logo 01.png"/>
          <p:cNvPicPr>
            <a:picLocks noChangeAspect="1"/>
          </p:cNvPicPr>
          <p:nvPr/>
        </p:nvPicPr>
        <p:blipFill>
          <a:blip r:embed="rId2"/>
          <a:stretch>
            <a:fillRect/>
          </a:stretch>
        </p:blipFill>
        <p:spPr>
          <a:xfrm>
            <a:off x="1082792" y="1715858"/>
            <a:ext cx="1494657" cy="1049440"/>
          </a:xfrm>
          <a:prstGeom prst="rect">
            <a:avLst/>
          </a:prstGeom>
        </p:spPr>
      </p:pic>
      <p:pic>
        <p:nvPicPr>
          <p:cNvPr id="53" name="Imagen 52" descr="Logo 02.png"/>
          <p:cNvPicPr>
            <a:picLocks noChangeAspect="1"/>
          </p:cNvPicPr>
          <p:nvPr/>
        </p:nvPicPr>
        <p:blipFill>
          <a:blip r:embed="rId3"/>
          <a:stretch>
            <a:fillRect/>
          </a:stretch>
        </p:blipFill>
        <p:spPr>
          <a:xfrm>
            <a:off x="2803088" y="1715858"/>
            <a:ext cx="1494657" cy="1049440"/>
          </a:xfrm>
          <a:prstGeom prst="rect">
            <a:avLst/>
          </a:prstGeom>
        </p:spPr>
      </p:pic>
      <p:pic>
        <p:nvPicPr>
          <p:cNvPr id="54" name="Imagen 53" descr="Logo 03.png"/>
          <p:cNvPicPr>
            <a:picLocks noChangeAspect="1"/>
          </p:cNvPicPr>
          <p:nvPr/>
        </p:nvPicPr>
        <p:blipFill>
          <a:blip r:embed="rId4"/>
          <a:stretch>
            <a:fillRect/>
          </a:stretch>
        </p:blipFill>
        <p:spPr>
          <a:xfrm>
            <a:off x="4542074" y="1715859"/>
            <a:ext cx="1494657" cy="1049440"/>
          </a:xfrm>
          <a:prstGeom prst="rect">
            <a:avLst/>
          </a:prstGeom>
        </p:spPr>
      </p:pic>
      <p:pic>
        <p:nvPicPr>
          <p:cNvPr id="55" name="Imagen 54" descr="Logo 04.png"/>
          <p:cNvPicPr>
            <a:picLocks noChangeAspect="1"/>
          </p:cNvPicPr>
          <p:nvPr/>
        </p:nvPicPr>
        <p:blipFill>
          <a:blip r:embed="rId5"/>
          <a:stretch>
            <a:fillRect/>
          </a:stretch>
        </p:blipFill>
        <p:spPr>
          <a:xfrm>
            <a:off x="1074325" y="2947597"/>
            <a:ext cx="1494657" cy="1049440"/>
          </a:xfrm>
          <a:prstGeom prst="rect">
            <a:avLst/>
          </a:prstGeom>
        </p:spPr>
      </p:pic>
      <p:pic>
        <p:nvPicPr>
          <p:cNvPr id="56" name="Imagen 55" descr="Logo 05.png"/>
          <p:cNvPicPr>
            <a:picLocks noChangeAspect="1"/>
          </p:cNvPicPr>
          <p:nvPr/>
        </p:nvPicPr>
        <p:blipFill>
          <a:blip r:embed="rId6"/>
          <a:stretch>
            <a:fillRect/>
          </a:stretch>
        </p:blipFill>
        <p:spPr>
          <a:xfrm>
            <a:off x="2787028" y="2947597"/>
            <a:ext cx="1494657" cy="1049440"/>
          </a:xfrm>
          <a:prstGeom prst="rect">
            <a:avLst/>
          </a:prstGeom>
        </p:spPr>
      </p:pic>
      <p:pic>
        <p:nvPicPr>
          <p:cNvPr id="57" name="Imagen 56" descr="Logo 06.png"/>
          <p:cNvPicPr>
            <a:picLocks noChangeAspect="1"/>
          </p:cNvPicPr>
          <p:nvPr/>
        </p:nvPicPr>
        <p:blipFill>
          <a:blip r:embed="rId7"/>
          <a:stretch>
            <a:fillRect/>
          </a:stretch>
        </p:blipFill>
        <p:spPr>
          <a:xfrm>
            <a:off x="4533552" y="2947597"/>
            <a:ext cx="1494657" cy="1049440"/>
          </a:xfrm>
          <a:prstGeom prst="rect">
            <a:avLst/>
          </a:prstGeom>
        </p:spPr>
      </p:pic>
      <p:pic>
        <p:nvPicPr>
          <p:cNvPr id="58" name="Imagen 57" descr="Logo 07.png"/>
          <p:cNvPicPr>
            <a:picLocks noChangeAspect="1"/>
          </p:cNvPicPr>
          <p:nvPr/>
        </p:nvPicPr>
        <p:blipFill>
          <a:blip r:embed="rId8"/>
          <a:stretch>
            <a:fillRect/>
          </a:stretch>
        </p:blipFill>
        <p:spPr>
          <a:xfrm>
            <a:off x="1083229" y="4178898"/>
            <a:ext cx="1494657" cy="1049440"/>
          </a:xfrm>
          <a:prstGeom prst="rect">
            <a:avLst/>
          </a:prstGeom>
        </p:spPr>
      </p:pic>
      <p:pic>
        <p:nvPicPr>
          <p:cNvPr id="59" name="Imagen 58" descr="Logo 08.png"/>
          <p:cNvPicPr>
            <a:picLocks noChangeAspect="1"/>
          </p:cNvPicPr>
          <p:nvPr/>
        </p:nvPicPr>
        <p:blipFill>
          <a:blip r:embed="rId9"/>
          <a:stretch>
            <a:fillRect/>
          </a:stretch>
        </p:blipFill>
        <p:spPr>
          <a:xfrm>
            <a:off x="2787028" y="4170868"/>
            <a:ext cx="1494657" cy="1049440"/>
          </a:xfrm>
          <a:prstGeom prst="rect">
            <a:avLst/>
          </a:prstGeom>
        </p:spPr>
      </p:pic>
      <p:pic>
        <p:nvPicPr>
          <p:cNvPr id="60" name="Imagen 59" descr="Logo 09.png"/>
          <p:cNvPicPr>
            <a:picLocks noChangeAspect="1"/>
          </p:cNvPicPr>
          <p:nvPr/>
        </p:nvPicPr>
        <p:blipFill>
          <a:blip r:embed="rId10"/>
          <a:stretch>
            <a:fillRect/>
          </a:stretch>
        </p:blipFill>
        <p:spPr>
          <a:xfrm>
            <a:off x="4533116" y="4162836"/>
            <a:ext cx="1494657" cy="1049440"/>
          </a:xfrm>
          <a:prstGeom prst="rect">
            <a:avLst/>
          </a:prstGeom>
        </p:spPr>
      </p:pic>
      <p:pic>
        <p:nvPicPr>
          <p:cNvPr id="61" name="Imagen 60" descr="Logo 10.png"/>
          <p:cNvPicPr>
            <a:picLocks noChangeAspect="1"/>
          </p:cNvPicPr>
          <p:nvPr/>
        </p:nvPicPr>
        <p:blipFill>
          <a:blip r:embed="rId11"/>
          <a:stretch>
            <a:fillRect/>
          </a:stretch>
        </p:blipFill>
        <p:spPr>
          <a:xfrm>
            <a:off x="2812424" y="5393693"/>
            <a:ext cx="1494657" cy="1049440"/>
          </a:xfrm>
          <a:prstGeom prst="rect">
            <a:avLst/>
          </a:prstGeom>
        </p:spPr>
      </p:pic>
      <p:sp>
        <p:nvSpPr>
          <p:cNvPr id="18" name="Título 1">
            <a:extLst>
              <a:ext uri="{FF2B5EF4-FFF2-40B4-BE49-F238E27FC236}">
                <a16:creationId xmlns:a16="http://schemas.microsoft.com/office/drawing/2014/main" xmlns="" id="{4504DDC3-91E5-4FCC-81F8-3CECB985242F}"/>
              </a:ext>
            </a:extLst>
          </p:cNvPr>
          <p:cNvSpPr txBox="1">
            <a:spLocks/>
          </p:cNvSpPr>
          <p:nvPr/>
        </p:nvSpPr>
        <p:spPr>
          <a:xfrm>
            <a:off x="921077" y="770042"/>
            <a:ext cx="7384723" cy="559224"/>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OPERADORES</a:t>
            </a:r>
          </a:p>
        </p:txBody>
      </p:sp>
      <p:grpSp>
        <p:nvGrpSpPr>
          <p:cNvPr id="19" name="Agrupar 18"/>
          <p:cNvGrpSpPr/>
          <p:nvPr/>
        </p:nvGrpSpPr>
        <p:grpSpPr>
          <a:xfrm>
            <a:off x="338666" y="846271"/>
            <a:ext cx="677334" cy="2909757"/>
            <a:chOff x="338666" y="846271"/>
            <a:chExt cx="677334" cy="2909757"/>
          </a:xfrm>
        </p:grpSpPr>
        <p:cxnSp>
          <p:nvCxnSpPr>
            <p:cNvPr id="20" name="Conector recto 19"/>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1" name="Conector recto 20"/>
            <p:cNvCxnSpPr/>
            <p:nvPr/>
          </p:nvCxnSpPr>
          <p:spPr>
            <a:xfrm>
              <a:off x="541867" y="37544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22" name="Imagen 21" descr="Flecha azul.png"/>
            <p:cNvPicPr>
              <a:picLocks noChangeAspect="1"/>
            </p:cNvPicPr>
            <p:nvPr/>
          </p:nvPicPr>
          <p:blipFill>
            <a:blip r:embed="rId12"/>
            <a:stretch>
              <a:fillRect/>
            </a:stretch>
          </p:blipFill>
          <p:spPr>
            <a:xfrm>
              <a:off x="338666" y="846271"/>
              <a:ext cx="423148" cy="423729"/>
            </a:xfrm>
            <a:prstGeom prst="rect">
              <a:avLst/>
            </a:prstGeom>
          </p:spPr>
        </p:pic>
      </p:grpSp>
      <p:sp>
        <p:nvSpPr>
          <p:cNvPr id="25" name="Redondear rectángulo de esquina diagonal 24"/>
          <p:cNvSpPr/>
          <p:nvPr/>
        </p:nvSpPr>
        <p:spPr>
          <a:xfrm>
            <a:off x="7035800" y="1676400"/>
            <a:ext cx="4563533" cy="1223416"/>
          </a:xfrm>
          <a:prstGeom prst="round2DiagRect">
            <a:avLst>
              <a:gd name="adj1" fmla="val 29720"/>
              <a:gd name="adj2" fmla="val 0"/>
            </a:avLst>
          </a:prstGeom>
          <a:solidFill>
            <a:srgbClr val="172D55"/>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pic>
        <p:nvPicPr>
          <p:cNvPr id="24" name="Imagen 23" descr="Flecha.png"/>
          <p:cNvPicPr>
            <a:picLocks noChangeAspect="1"/>
          </p:cNvPicPr>
          <p:nvPr/>
        </p:nvPicPr>
        <p:blipFill>
          <a:blip r:embed="rId13"/>
          <a:stretch>
            <a:fillRect/>
          </a:stretch>
        </p:blipFill>
        <p:spPr>
          <a:xfrm>
            <a:off x="6850379" y="1820332"/>
            <a:ext cx="346288" cy="346288"/>
          </a:xfrm>
          <a:prstGeom prst="rect">
            <a:avLst/>
          </a:prstGeom>
        </p:spPr>
      </p:pic>
      <p:sp>
        <p:nvSpPr>
          <p:cNvPr id="26" name="Rectángulo 25">
            <a:extLst>
              <a:ext uri="{FF2B5EF4-FFF2-40B4-BE49-F238E27FC236}">
                <a16:creationId xmlns:a16="http://schemas.microsoft.com/office/drawing/2014/main" xmlns="" id="{26ABBB9D-4D70-4548-9109-712D6C59E840}"/>
              </a:ext>
            </a:extLst>
          </p:cNvPr>
          <p:cNvSpPr/>
          <p:nvPr/>
        </p:nvSpPr>
        <p:spPr>
          <a:xfrm>
            <a:off x="7332134" y="1788618"/>
            <a:ext cx="4047066" cy="923330"/>
          </a:xfrm>
          <a:prstGeom prst="rect">
            <a:avLst/>
          </a:prstGeom>
        </p:spPr>
        <p:txBody>
          <a:bodyPr wrap="square">
            <a:spAutoFit/>
          </a:bodyPr>
          <a:lstStyle/>
          <a:p>
            <a:pPr marL="3175" indent="-3175" algn="just"/>
            <a:r>
              <a:rPr lang="es-MX" b="1" dirty="0">
                <a:solidFill>
                  <a:schemeClr val="accent4"/>
                </a:solidFill>
              </a:rPr>
              <a:t>Controlamos</a:t>
            </a:r>
            <a:r>
              <a:rPr lang="es-MX" dirty="0">
                <a:solidFill>
                  <a:srgbClr val="FFFFFF"/>
                </a:solidFill>
              </a:rPr>
              <a:t> el cumplimiento de las obligaciones contractuales, asumidas por las empresas operadoras</a:t>
            </a:r>
            <a:endParaRPr lang="es-CL" b="1" dirty="0">
              <a:solidFill>
                <a:srgbClr val="FFFFFF"/>
              </a:solidFill>
            </a:endParaRPr>
          </a:p>
        </p:txBody>
      </p:sp>
      <p:sp>
        <p:nvSpPr>
          <p:cNvPr id="27" name="Redondear rectángulo de esquina diagonal 26"/>
          <p:cNvSpPr/>
          <p:nvPr/>
        </p:nvSpPr>
        <p:spPr>
          <a:xfrm>
            <a:off x="7035800" y="3014127"/>
            <a:ext cx="4563533" cy="1701802"/>
          </a:xfrm>
          <a:prstGeom prst="round2DiagRect">
            <a:avLst>
              <a:gd name="adj1" fmla="val 21886"/>
              <a:gd name="adj2" fmla="val 0"/>
            </a:avLst>
          </a:prstGeom>
          <a:solidFill>
            <a:srgbClr val="172D55"/>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29" name="Rectángulo 28">
            <a:extLst>
              <a:ext uri="{FF2B5EF4-FFF2-40B4-BE49-F238E27FC236}">
                <a16:creationId xmlns:a16="http://schemas.microsoft.com/office/drawing/2014/main" xmlns="" id="{26ABBB9D-4D70-4548-9109-712D6C59E840}"/>
              </a:ext>
            </a:extLst>
          </p:cNvPr>
          <p:cNvSpPr/>
          <p:nvPr/>
        </p:nvSpPr>
        <p:spPr>
          <a:xfrm>
            <a:off x="7332134" y="3126345"/>
            <a:ext cx="4047066" cy="1477328"/>
          </a:xfrm>
          <a:prstGeom prst="rect">
            <a:avLst/>
          </a:prstGeom>
        </p:spPr>
        <p:txBody>
          <a:bodyPr wrap="square">
            <a:spAutoFit/>
          </a:bodyPr>
          <a:lstStyle/>
          <a:p>
            <a:pPr marL="3175" indent="-3175" algn="just"/>
            <a:r>
              <a:rPr lang="es-MX" b="1" dirty="0">
                <a:solidFill>
                  <a:srgbClr val="FFC000"/>
                </a:solidFill>
              </a:rPr>
              <a:t>Supervisamos</a:t>
            </a:r>
            <a:r>
              <a:rPr lang="es-MX" dirty="0">
                <a:solidFill>
                  <a:srgbClr val="FFFFFF"/>
                </a:solidFill>
              </a:rPr>
              <a:t> la observancia de las exigencias que impone la normativa sanitaria chilena sobre la ejecución de inversiones y estándares de calidad de servicio.</a:t>
            </a:r>
            <a:endParaRPr lang="es-CL" dirty="0">
              <a:solidFill>
                <a:srgbClr val="FFFFFF"/>
              </a:solidFill>
            </a:endParaRPr>
          </a:p>
        </p:txBody>
      </p:sp>
      <p:sp>
        <p:nvSpPr>
          <p:cNvPr id="31" name="Redondear rectángulo de esquina diagonal 30"/>
          <p:cNvSpPr/>
          <p:nvPr/>
        </p:nvSpPr>
        <p:spPr>
          <a:xfrm>
            <a:off x="7035800" y="4825992"/>
            <a:ext cx="4563533" cy="1490142"/>
          </a:xfrm>
          <a:prstGeom prst="round2DiagRect">
            <a:avLst>
              <a:gd name="adj1" fmla="val 29720"/>
              <a:gd name="adj2" fmla="val 0"/>
            </a:avLst>
          </a:prstGeom>
          <a:solidFill>
            <a:srgbClr val="172D55"/>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33" name="Rectángulo 32">
            <a:extLst>
              <a:ext uri="{FF2B5EF4-FFF2-40B4-BE49-F238E27FC236}">
                <a16:creationId xmlns:a16="http://schemas.microsoft.com/office/drawing/2014/main" xmlns="" id="{26ABBB9D-4D70-4548-9109-712D6C59E840}"/>
              </a:ext>
            </a:extLst>
          </p:cNvPr>
          <p:cNvSpPr/>
          <p:nvPr/>
        </p:nvSpPr>
        <p:spPr>
          <a:xfrm>
            <a:off x="7332134" y="4938210"/>
            <a:ext cx="4047066" cy="1200329"/>
          </a:xfrm>
          <a:prstGeom prst="rect">
            <a:avLst/>
          </a:prstGeom>
        </p:spPr>
        <p:txBody>
          <a:bodyPr wrap="square">
            <a:spAutoFit/>
          </a:bodyPr>
          <a:lstStyle/>
          <a:p>
            <a:pPr marL="3175" indent="-3175" algn="just"/>
            <a:r>
              <a:rPr lang="es-MX" b="1" dirty="0">
                <a:solidFill>
                  <a:srgbClr val="FFC000"/>
                </a:solidFill>
              </a:rPr>
              <a:t>Contribuimos</a:t>
            </a:r>
            <a:r>
              <a:rPr lang="es-MX" dirty="0">
                <a:solidFill>
                  <a:srgbClr val="FFFFFF"/>
                </a:solidFill>
              </a:rPr>
              <a:t> a solucionar las dificultades hídricas del país, a través de una participación activa en diversos proyectos de interés nacional</a:t>
            </a:r>
            <a:endParaRPr lang="es-CL" b="1" dirty="0">
              <a:solidFill>
                <a:srgbClr val="FFFFFF"/>
              </a:solidFill>
            </a:endParaRPr>
          </a:p>
        </p:txBody>
      </p:sp>
      <p:pic>
        <p:nvPicPr>
          <p:cNvPr id="75" name="Imagen 74" descr="Flecha.png"/>
          <p:cNvPicPr>
            <a:picLocks noChangeAspect="1"/>
          </p:cNvPicPr>
          <p:nvPr/>
        </p:nvPicPr>
        <p:blipFill>
          <a:blip r:embed="rId13"/>
          <a:stretch>
            <a:fillRect/>
          </a:stretch>
        </p:blipFill>
        <p:spPr>
          <a:xfrm>
            <a:off x="6850379" y="3188120"/>
            <a:ext cx="346288" cy="346288"/>
          </a:xfrm>
          <a:prstGeom prst="rect">
            <a:avLst/>
          </a:prstGeom>
        </p:spPr>
      </p:pic>
      <p:pic>
        <p:nvPicPr>
          <p:cNvPr id="76" name="Imagen 75" descr="Flecha.png"/>
          <p:cNvPicPr>
            <a:picLocks noChangeAspect="1"/>
          </p:cNvPicPr>
          <p:nvPr/>
        </p:nvPicPr>
        <p:blipFill>
          <a:blip r:embed="rId13"/>
          <a:stretch>
            <a:fillRect/>
          </a:stretch>
        </p:blipFill>
        <p:spPr>
          <a:xfrm>
            <a:off x="6850379" y="4991520"/>
            <a:ext cx="346288" cy="346288"/>
          </a:xfrm>
          <a:prstGeom prst="rect">
            <a:avLst/>
          </a:prstGeom>
        </p:spPr>
      </p:pic>
    </p:spTree>
    <p:extLst>
      <p:ext uri="{BB962C8B-B14F-4D97-AF65-F5344CB8AC3E}">
        <p14:creationId xmlns:p14="http://schemas.microsoft.com/office/powerpoint/2010/main" val="2182987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Agrupar 9"/>
          <p:cNvGrpSpPr/>
          <p:nvPr/>
        </p:nvGrpSpPr>
        <p:grpSpPr>
          <a:xfrm>
            <a:off x="243078" y="551126"/>
            <a:ext cx="4302416" cy="5927461"/>
            <a:chOff x="243078" y="551126"/>
            <a:chExt cx="4302416" cy="5927461"/>
          </a:xfrm>
        </p:grpSpPr>
        <p:sp>
          <p:nvSpPr>
            <p:cNvPr id="7" name="Título 1">
              <a:extLst>
                <a:ext uri="{FF2B5EF4-FFF2-40B4-BE49-F238E27FC236}">
                  <a16:creationId xmlns:a16="http://schemas.microsoft.com/office/drawing/2014/main" xmlns="" id="{4504DDC3-91E5-4FCC-81F8-3CECB985242F}"/>
                </a:ext>
              </a:extLst>
            </p:cNvPr>
            <p:cNvSpPr txBox="1">
              <a:spLocks/>
            </p:cNvSpPr>
            <p:nvPr/>
          </p:nvSpPr>
          <p:spPr>
            <a:xfrm>
              <a:off x="908050" y="1870608"/>
              <a:ext cx="3637444" cy="669392"/>
            </a:xfrm>
            <a:prstGeom prst="rect">
              <a:avLst/>
            </a:prstGeom>
          </p:spPr>
          <p:txBody>
            <a:bodyPr/>
            <a:lstStyle/>
            <a:p>
              <a:pPr marL="0" marR="0" lvl="0" indent="0" algn="l" defTabSz="914400" rtl="0" eaLnBrk="1" fontAlgn="auto" latinLnBrk="0" hangingPunct="1">
                <a:lnSpc>
                  <a:spcPct val="90000"/>
                </a:lnSpc>
                <a:spcBef>
                  <a:spcPct val="0"/>
                </a:spcBef>
                <a:buClrTx/>
                <a:buSzTx/>
                <a:buFontTx/>
                <a:buNone/>
                <a:tabLst/>
                <a:defRPr/>
              </a:pPr>
              <a:r>
                <a:rPr kumimoji="0" lang="es-CL" sz="4800" i="0" u="none" strike="noStrike" kern="1200" cap="none" spc="0" normalizeH="0" baseline="0" noProof="0" dirty="0">
                  <a:ln>
                    <a:noFill/>
                  </a:ln>
                  <a:solidFill>
                    <a:schemeClr val="bg1"/>
                  </a:solidFill>
                  <a:effectLst/>
                  <a:uLnTx/>
                  <a:uFillTx/>
                  <a:latin typeface="Calibri"/>
                  <a:ea typeface="+mj-ea"/>
                  <a:cs typeface="Calibri"/>
                </a:rPr>
                <a:t>LA</a:t>
              </a:r>
            </a:p>
          </p:txBody>
        </p:sp>
        <p:sp>
          <p:nvSpPr>
            <p:cNvPr id="9" name="Título 1">
              <a:extLst>
                <a:ext uri="{FF2B5EF4-FFF2-40B4-BE49-F238E27FC236}">
                  <a16:creationId xmlns:a16="http://schemas.microsoft.com/office/drawing/2014/main" xmlns="" id="{4504DDC3-91E5-4FCC-81F8-3CECB985242F}"/>
                </a:ext>
              </a:extLst>
            </p:cNvPr>
            <p:cNvSpPr txBox="1">
              <a:spLocks/>
            </p:cNvSpPr>
            <p:nvPr/>
          </p:nvSpPr>
          <p:spPr>
            <a:xfrm>
              <a:off x="908050" y="2374900"/>
              <a:ext cx="3637444" cy="736600"/>
            </a:xfrm>
            <a:prstGeom prst="rect">
              <a:avLst/>
            </a:prstGeom>
          </p:spPr>
          <p:txBody>
            <a:bodyPr/>
            <a:lstStyle/>
            <a:p>
              <a:pPr marL="0" marR="0" lvl="0" indent="0" algn="l" defTabSz="914400" rtl="0" eaLnBrk="1" fontAlgn="auto" latinLnBrk="0" hangingPunct="1">
                <a:lnSpc>
                  <a:spcPct val="90000"/>
                </a:lnSpc>
                <a:spcBef>
                  <a:spcPct val="0"/>
                </a:spcBef>
                <a:buClrTx/>
                <a:buSzTx/>
                <a:buFontTx/>
                <a:buNone/>
                <a:tabLst/>
                <a:defRPr/>
              </a:pPr>
              <a:r>
                <a:rPr kumimoji="0" lang="es-CL" sz="4800" i="0" u="none" strike="noStrike" kern="1200" cap="none" spc="0" normalizeH="0" baseline="0" noProof="0" dirty="0">
                  <a:ln>
                    <a:noFill/>
                  </a:ln>
                  <a:solidFill>
                    <a:schemeClr val="bg1"/>
                  </a:solidFill>
                  <a:effectLst/>
                  <a:uLnTx/>
                  <a:uFillTx/>
                  <a:latin typeface="Calibri"/>
                  <a:ea typeface="+mj-ea"/>
                  <a:cs typeface="Calibri"/>
                </a:rPr>
                <a:t>EMPRESA</a:t>
              </a:r>
            </a:p>
          </p:txBody>
        </p:sp>
        <p:cxnSp>
          <p:nvCxnSpPr>
            <p:cNvPr id="11" name="Conector recto 10"/>
            <p:cNvCxnSpPr/>
            <p:nvPr/>
          </p:nvCxnSpPr>
          <p:spPr>
            <a:xfrm rot="5400000">
              <a:off x="-2418424" y="3514063"/>
              <a:ext cx="5927461" cy="1588"/>
            </a:xfrm>
            <a:prstGeom prst="line">
              <a:avLst/>
            </a:prstGeom>
            <a:ln w="28575" cap="flat" cmpd="sng" algn="ctr">
              <a:solidFill>
                <a:schemeClr val="bg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8" name="Imagen 7" descr="Flecha azul.png"/>
            <p:cNvPicPr>
              <a:picLocks noChangeAspect="1"/>
            </p:cNvPicPr>
            <p:nvPr/>
          </p:nvPicPr>
          <p:blipFill>
            <a:blip r:embed="rId2"/>
            <a:stretch>
              <a:fillRect/>
            </a:stretch>
          </p:blipFill>
          <p:spPr>
            <a:xfrm>
              <a:off x="243078" y="1994154"/>
              <a:ext cx="595122" cy="595939"/>
            </a:xfrm>
            <a:prstGeom prst="rect">
              <a:avLst/>
            </a:prstGeom>
          </p:spPr>
        </p:pic>
      </p:grpSp>
    </p:spTree>
    <p:extLst>
      <p:ext uri="{BB962C8B-B14F-4D97-AF65-F5344CB8AC3E}">
        <p14:creationId xmlns:p14="http://schemas.microsoft.com/office/powerpoint/2010/main" val="14924726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xmlns="" id="{9AB4034D-112C-4E51-A334-CE232672A461}"/>
              </a:ext>
            </a:extLst>
          </p:cNvPr>
          <p:cNvSpPr>
            <a:spLocks noGrp="1"/>
          </p:cNvSpPr>
          <p:nvPr>
            <p:ph idx="4294967295"/>
          </p:nvPr>
        </p:nvSpPr>
        <p:spPr>
          <a:xfrm>
            <a:off x="7602538" y="1736725"/>
            <a:ext cx="4589462" cy="5257800"/>
          </a:xfrm>
          <a:prstGeom prst="rect">
            <a:avLst/>
          </a:prstGeom>
        </p:spPr>
        <p:txBody>
          <a:bodyPr>
            <a:normAutofit/>
          </a:bodyPr>
          <a:lstStyle/>
          <a:p>
            <a:r>
              <a:rPr lang="es-CL" dirty="0">
                <a:solidFill>
                  <a:schemeClr val="bg1"/>
                </a:solidFill>
              </a:rPr>
              <a:t>DE JUNIO 2018</a:t>
            </a:r>
          </a:p>
        </p:txBody>
      </p:sp>
      <p:sp>
        <p:nvSpPr>
          <p:cNvPr id="6" name="Título 1">
            <a:extLst>
              <a:ext uri="{FF2B5EF4-FFF2-40B4-BE49-F238E27FC236}">
                <a16:creationId xmlns:a16="http://schemas.microsoft.com/office/drawing/2014/main" xmlns="" id="{4504DDC3-91E5-4FCC-81F8-3CECB985242F}"/>
              </a:ext>
            </a:extLst>
          </p:cNvPr>
          <p:cNvSpPr txBox="1">
            <a:spLocks/>
          </p:cNvSpPr>
          <p:nvPr/>
        </p:nvSpPr>
        <p:spPr>
          <a:xfrm>
            <a:off x="908050" y="1955278"/>
            <a:ext cx="3637444" cy="1558392"/>
          </a:xfrm>
          <a:prstGeom prst="rect">
            <a:avLst/>
          </a:prstGeom>
        </p:spPr>
        <p:txBody>
          <a:bodyPr/>
          <a:lstStyle/>
          <a:p>
            <a:pPr marL="0" marR="0" lvl="0" indent="0" algn="l" defTabSz="914400" rtl="0" eaLnBrk="1" fontAlgn="auto" latinLnBrk="0" hangingPunct="1">
              <a:lnSpc>
                <a:spcPct val="90000"/>
              </a:lnSpc>
              <a:spcBef>
                <a:spcPct val="0"/>
              </a:spcBef>
              <a:buClrTx/>
              <a:buSzTx/>
              <a:buFontTx/>
              <a:buNone/>
              <a:tabLst/>
              <a:defRPr/>
            </a:pPr>
            <a:r>
              <a:rPr kumimoji="0" lang="es-CL" sz="4000" i="0" u="none" strike="noStrike" kern="1200" cap="none" spc="0" normalizeH="0" baseline="0" noProof="0" dirty="0">
                <a:ln>
                  <a:noFill/>
                </a:ln>
                <a:solidFill>
                  <a:schemeClr val="bg1"/>
                </a:solidFill>
                <a:effectLst/>
                <a:uLnTx/>
                <a:uFillTx/>
                <a:latin typeface="Calibri"/>
                <a:ea typeface="+mj-ea"/>
                <a:cs typeface="Calibri"/>
              </a:rPr>
              <a:t>OPERACIONES ANTOFAGASTA</a:t>
            </a:r>
          </a:p>
        </p:txBody>
      </p:sp>
      <p:cxnSp>
        <p:nvCxnSpPr>
          <p:cNvPr id="7" name="Conector recto 6"/>
          <p:cNvCxnSpPr/>
          <p:nvPr/>
        </p:nvCxnSpPr>
        <p:spPr>
          <a:xfrm rot="5400000">
            <a:off x="-2418424" y="3514063"/>
            <a:ext cx="5927461" cy="1588"/>
          </a:xfrm>
          <a:prstGeom prst="line">
            <a:avLst/>
          </a:prstGeom>
          <a:ln w="28575" cap="flat" cmpd="sng" algn="ctr">
            <a:solidFill>
              <a:schemeClr val="bg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8" name="Imagen 7" descr="Flecha azul.png"/>
          <p:cNvPicPr>
            <a:picLocks noChangeAspect="1"/>
          </p:cNvPicPr>
          <p:nvPr/>
        </p:nvPicPr>
        <p:blipFill>
          <a:blip r:embed="rId2"/>
          <a:stretch>
            <a:fillRect/>
          </a:stretch>
        </p:blipFill>
        <p:spPr>
          <a:xfrm>
            <a:off x="243078" y="1994154"/>
            <a:ext cx="595122" cy="595939"/>
          </a:xfrm>
          <a:prstGeom prst="rect">
            <a:avLst/>
          </a:prstGeom>
        </p:spPr>
      </p:pic>
    </p:spTree>
    <p:extLst>
      <p:ext uri="{BB962C8B-B14F-4D97-AF65-F5344CB8AC3E}">
        <p14:creationId xmlns:p14="http://schemas.microsoft.com/office/powerpoint/2010/main" val="2828342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agen 31" descr="Mapa 01.png"/>
          <p:cNvPicPr>
            <a:picLocks noChangeAspect="1"/>
          </p:cNvPicPr>
          <p:nvPr/>
        </p:nvPicPr>
        <p:blipFill>
          <a:blip r:embed="rId2"/>
          <a:stretch>
            <a:fillRect/>
          </a:stretch>
        </p:blipFill>
        <p:spPr>
          <a:xfrm>
            <a:off x="996950" y="1905000"/>
            <a:ext cx="10604500" cy="4267200"/>
          </a:xfrm>
          <a:prstGeom prst="rect">
            <a:avLst/>
          </a:prstGeom>
        </p:spPr>
      </p:pic>
      <p:sp>
        <p:nvSpPr>
          <p:cNvPr id="22" name="Rectángulo redondeado 21"/>
          <p:cNvSpPr/>
          <p:nvPr/>
        </p:nvSpPr>
        <p:spPr>
          <a:xfrm>
            <a:off x="1710193" y="2050217"/>
            <a:ext cx="2709007" cy="270272"/>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20" name="Rectángulo redondeado 19"/>
          <p:cNvSpPr/>
          <p:nvPr/>
        </p:nvSpPr>
        <p:spPr>
          <a:xfrm>
            <a:off x="4110812" y="3037024"/>
            <a:ext cx="1250794" cy="270272"/>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9" name="Rectangle 1"/>
          <p:cNvSpPr>
            <a:spLocks noChangeArrowheads="1"/>
          </p:cNvSpPr>
          <p:nvPr/>
        </p:nvSpPr>
        <p:spPr bwMode="auto">
          <a:xfrm>
            <a:off x="2252716" y="3577893"/>
            <a:ext cx="182852" cy="668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es-CL" altLang="es-CL" sz="1800"/>
              <a:t/>
            </a:r>
            <a:br>
              <a:rPr lang="es-CL" altLang="es-CL" sz="1800"/>
            </a:br>
            <a:endParaRPr lang="es-CL" altLang="es-CL" sz="1800"/>
          </a:p>
        </p:txBody>
      </p:sp>
      <p:sp>
        <p:nvSpPr>
          <p:cNvPr id="17" name="16 CuadroTexto"/>
          <p:cNvSpPr txBox="1"/>
          <p:nvPr/>
        </p:nvSpPr>
        <p:spPr>
          <a:xfrm>
            <a:off x="4627243" y="3008411"/>
            <a:ext cx="1246507" cy="307777"/>
          </a:xfrm>
          <a:prstGeom prst="rect">
            <a:avLst/>
          </a:prstGeom>
          <a:noFill/>
        </p:spPr>
        <p:txBody>
          <a:bodyPr wrap="square" rtlCol="0">
            <a:spAutoFit/>
          </a:bodyPr>
          <a:lstStyle>
            <a:defPPr>
              <a:defRPr lang="en-US"/>
            </a:defPPr>
            <a:lvl1pPr>
              <a:defRPr sz="1400" b="1">
                <a:solidFill>
                  <a:srgbClr val="FF0000"/>
                </a:solidFill>
              </a:defRPr>
            </a:lvl1pPr>
          </a:lstStyle>
          <a:p>
            <a:r>
              <a:rPr lang="es-CL" dirty="0">
                <a:solidFill>
                  <a:srgbClr val="FFFFFF"/>
                </a:solidFill>
              </a:rPr>
              <a:t>PEAS Tocopilla</a:t>
            </a:r>
          </a:p>
        </p:txBody>
      </p:sp>
      <p:sp>
        <p:nvSpPr>
          <p:cNvPr id="18" name="17 CuadroTexto"/>
          <p:cNvSpPr txBox="1"/>
          <p:nvPr/>
        </p:nvSpPr>
        <p:spPr>
          <a:xfrm>
            <a:off x="1832601" y="2021713"/>
            <a:ext cx="2694081" cy="307777"/>
          </a:xfrm>
          <a:prstGeom prst="rect">
            <a:avLst/>
          </a:prstGeom>
          <a:noFill/>
        </p:spPr>
        <p:txBody>
          <a:bodyPr wrap="square" rtlCol="0">
            <a:spAutoFit/>
          </a:bodyPr>
          <a:lstStyle>
            <a:defPPr>
              <a:defRPr lang="en-US"/>
            </a:defPPr>
            <a:lvl1pPr>
              <a:defRPr sz="1400" b="1">
                <a:solidFill>
                  <a:srgbClr val="FF0000"/>
                </a:solidFill>
              </a:defRPr>
            </a:lvl1pPr>
          </a:lstStyle>
          <a:p>
            <a:r>
              <a:rPr lang="es-CL" dirty="0">
                <a:solidFill>
                  <a:srgbClr val="FFFFFF"/>
                </a:solidFill>
              </a:rPr>
              <a:t>PTAS San Pedro de Coloso 1,57 L/s</a:t>
            </a:r>
          </a:p>
        </p:txBody>
      </p:sp>
      <p:sp>
        <p:nvSpPr>
          <p:cNvPr id="21" name="Rectángulo redondeado 20"/>
          <p:cNvSpPr/>
          <p:nvPr/>
        </p:nvSpPr>
        <p:spPr>
          <a:xfrm>
            <a:off x="6964383" y="3037024"/>
            <a:ext cx="1885619" cy="270272"/>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6" name="15 CuadroTexto"/>
          <p:cNvSpPr txBox="1"/>
          <p:nvPr/>
        </p:nvSpPr>
        <p:spPr>
          <a:xfrm>
            <a:off x="6829265" y="3004862"/>
            <a:ext cx="1874140" cy="307777"/>
          </a:xfrm>
          <a:prstGeom prst="rect">
            <a:avLst/>
          </a:prstGeom>
          <a:noFill/>
        </p:spPr>
        <p:txBody>
          <a:bodyPr wrap="square" rtlCol="0">
            <a:spAutoFit/>
          </a:bodyPr>
          <a:lstStyle/>
          <a:p>
            <a:r>
              <a:rPr lang="es-CL" sz="1400" b="1" dirty="0">
                <a:solidFill>
                  <a:srgbClr val="FFFFFF"/>
                </a:solidFill>
              </a:rPr>
              <a:t>PTPAS + PTAS 1.626 L/s</a:t>
            </a:r>
          </a:p>
        </p:txBody>
      </p:sp>
      <p:sp>
        <p:nvSpPr>
          <p:cNvPr id="26" name="Título 1">
            <a:extLst>
              <a:ext uri="{FF2B5EF4-FFF2-40B4-BE49-F238E27FC236}">
                <a16:creationId xmlns:a16="http://schemas.microsoft.com/office/drawing/2014/main" xmlns="" id="{4504DDC3-91E5-4FCC-81F8-3CECB985242F}"/>
              </a:ext>
            </a:extLst>
          </p:cNvPr>
          <p:cNvSpPr txBox="1">
            <a:spLocks/>
          </p:cNvSpPr>
          <p:nvPr/>
        </p:nvSpPr>
        <p:spPr>
          <a:xfrm>
            <a:off x="921077" y="695959"/>
            <a:ext cx="5390823" cy="916941"/>
          </a:xfrm>
          <a:prstGeom prst="rect">
            <a:avLst/>
          </a:prstGeom>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SISTEMA DE DISPOSICIÓN ANTOFAGASTA</a:t>
            </a:r>
          </a:p>
        </p:txBody>
      </p:sp>
      <p:grpSp>
        <p:nvGrpSpPr>
          <p:cNvPr id="35" name="Agrupar 34"/>
          <p:cNvGrpSpPr>
            <a:grpSpLocks noChangeAspect="1"/>
          </p:cNvGrpSpPr>
          <p:nvPr/>
        </p:nvGrpSpPr>
        <p:grpSpPr>
          <a:xfrm>
            <a:off x="4254747" y="4538841"/>
            <a:ext cx="859122" cy="402522"/>
            <a:chOff x="4610346" y="5182308"/>
            <a:chExt cx="859122" cy="402522"/>
          </a:xfrm>
          <a:noFill/>
        </p:grpSpPr>
        <p:sp>
          <p:nvSpPr>
            <p:cNvPr id="33" name="Rectángulo redondeado 32"/>
            <p:cNvSpPr/>
            <p:nvPr/>
          </p:nvSpPr>
          <p:spPr>
            <a:xfrm rot="1077926">
              <a:off x="4610346" y="5314558"/>
              <a:ext cx="655921" cy="270272"/>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34" name="16 CuadroTexto"/>
            <p:cNvSpPr txBox="1"/>
            <p:nvPr/>
          </p:nvSpPr>
          <p:spPr>
            <a:xfrm rot="1077926">
              <a:off x="4814334" y="5182308"/>
              <a:ext cx="655134" cy="307777"/>
            </a:xfrm>
            <a:prstGeom prst="rect">
              <a:avLst/>
            </a:prstGeom>
            <a:grpFill/>
          </p:spPr>
          <p:txBody>
            <a:bodyPr wrap="square" rtlCol="0">
              <a:spAutoFit/>
            </a:bodyPr>
            <a:lstStyle>
              <a:defPPr>
                <a:defRPr lang="en-US"/>
              </a:defPPr>
              <a:lvl1pPr>
                <a:defRPr sz="1400" b="1">
                  <a:solidFill>
                    <a:srgbClr val="FF0000"/>
                  </a:solidFill>
                </a:defRPr>
              </a:lvl1pPr>
            </a:lstStyle>
            <a:p>
              <a:pPr algn="ctr"/>
              <a:r>
                <a:rPr lang="es-CL" dirty="0">
                  <a:solidFill>
                    <a:srgbClr val="FFFFFF"/>
                  </a:solidFill>
                </a:rPr>
                <a:t>12 km</a:t>
              </a:r>
            </a:p>
          </p:txBody>
        </p:sp>
      </p:grpSp>
      <p:grpSp>
        <p:nvGrpSpPr>
          <p:cNvPr id="36" name="Agrupar 35"/>
          <p:cNvGrpSpPr>
            <a:grpSpLocks noChangeAspect="1"/>
          </p:cNvGrpSpPr>
          <p:nvPr/>
        </p:nvGrpSpPr>
        <p:grpSpPr>
          <a:xfrm rot="20124242">
            <a:off x="8552411" y="5006415"/>
            <a:ext cx="656882" cy="440761"/>
            <a:chOff x="5088968" y="4767659"/>
            <a:chExt cx="656882" cy="440761"/>
          </a:xfrm>
          <a:noFill/>
        </p:grpSpPr>
        <p:sp>
          <p:nvSpPr>
            <p:cNvPr id="37" name="Rectángulo redondeado 36"/>
            <p:cNvSpPr/>
            <p:nvPr/>
          </p:nvSpPr>
          <p:spPr>
            <a:xfrm rot="1077926">
              <a:off x="5089929" y="4938148"/>
              <a:ext cx="655921" cy="270272"/>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38" name="16 CuadroTexto"/>
            <p:cNvSpPr txBox="1"/>
            <p:nvPr/>
          </p:nvSpPr>
          <p:spPr>
            <a:xfrm rot="1077926">
              <a:off x="5088968" y="4767659"/>
              <a:ext cx="655134" cy="307777"/>
            </a:xfrm>
            <a:prstGeom prst="rect">
              <a:avLst/>
            </a:prstGeom>
            <a:grpFill/>
          </p:spPr>
          <p:txBody>
            <a:bodyPr wrap="square" rtlCol="0">
              <a:spAutoFit/>
            </a:bodyPr>
            <a:lstStyle>
              <a:defPPr>
                <a:defRPr lang="en-US"/>
              </a:defPPr>
              <a:lvl1pPr>
                <a:defRPr sz="1400" b="1">
                  <a:solidFill>
                    <a:srgbClr val="FF0000"/>
                  </a:solidFill>
                </a:defRPr>
              </a:lvl1pPr>
            </a:lstStyle>
            <a:p>
              <a:pPr algn="ctr"/>
              <a:r>
                <a:rPr lang="es-CL" dirty="0">
                  <a:solidFill>
                    <a:srgbClr val="FFFFFF"/>
                  </a:solidFill>
                </a:rPr>
                <a:t>12 km</a:t>
              </a:r>
            </a:p>
          </p:txBody>
        </p:sp>
      </p:grpSp>
      <p:grpSp>
        <p:nvGrpSpPr>
          <p:cNvPr id="27" name="Agrupar 26"/>
          <p:cNvGrpSpPr/>
          <p:nvPr/>
        </p:nvGrpSpPr>
        <p:grpSpPr>
          <a:xfrm>
            <a:off x="338666" y="782771"/>
            <a:ext cx="677334" cy="2973257"/>
            <a:chOff x="338666" y="782771"/>
            <a:chExt cx="677334" cy="2973257"/>
          </a:xfrm>
        </p:grpSpPr>
        <p:pic>
          <p:nvPicPr>
            <p:cNvPr id="30" name="Imagen 29" descr="Flecha azul.png"/>
            <p:cNvPicPr>
              <a:picLocks noChangeAspect="1"/>
            </p:cNvPicPr>
            <p:nvPr/>
          </p:nvPicPr>
          <p:blipFill>
            <a:blip r:embed="rId3"/>
            <a:stretch>
              <a:fillRect/>
            </a:stretch>
          </p:blipFill>
          <p:spPr>
            <a:xfrm>
              <a:off x="338666" y="782771"/>
              <a:ext cx="423148" cy="423729"/>
            </a:xfrm>
            <a:prstGeom prst="rect">
              <a:avLst/>
            </a:prstGeom>
          </p:spPr>
        </p:pic>
        <p:grpSp>
          <p:nvGrpSpPr>
            <p:cNvPr id="39" name="Agrupar 38"/>
            <p:cNvGrpSpPr/>
            <p:nvPr/>
          </p:nvGrpSpPr>
          <p:grpSpPr>
            <a:xfrm>
              <a:off x="541867" y="1301219"/>
              <a:ext cx="474133" cy="2454809"/>
              <a:chOff x="541867" y="1301219"/>
              <a:chExt cx="474133" cy="2454809"/>
            </a:xfrm>
          </p:grpSpPr>
          <p:cxnSp>
            <p:nvCxnSpPr>
              <p:cNvPr id="40" name="Conector recto 39"/>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1" name="Conector recto 40"/>
              <p:cNvCxnSpPr/>
              <p:nvPr/>
            </p:nvCxnSpPr>
            <p:spPr>
              <a:xfrm>
                <a:off x="541867" y="37544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
        <p:nvSpPr>
          <p:cNvPr id="43" name="Forma libre 42"/>
          <p:cNvSpPr/>
          <p:nvPr/>
        </p:nvSpPr>
        <p:spPr>
          <a:xfrm>
            <a:off x="3371850" y="3873500"/>
            <a:ext cx="3517900" cy="1066800"/>
          </a:xfrm>
          <a:custGeom>
            <a:avLst/>
            <a:gdLst>
              <a:gd name="connsiteX0" fmla="*/ 0 w 3429000"/>
              <a:gd name="connsiteY0" fmla="*/ 0 h 1066800"/>
              <a:gd name="connsiteX1" fmla="*/ 1651000 w 3429000"/>
              <a:gd name="connsiteY1" fmla="*/ 666750 h 1066800"/>
              <a:gd name="connsiteX2" fmla="*/ 3429000 w 3429000"/>
              <a:gd name="connsiteY2" fmla="*/ 1066800 h 1066800"/>
            </a:gdLst>
            <a:ahLst/>
            <a:cxnLst>
              <a:cxn ang="0">
                <a:pos x="connsiteX0" y="connsiteY0"/>
              </a:cxn>
              <a:cxn ang="0">
                <a:pos x="connsiteX1" y="connsiteY1"/>
              </a:cxn>
              <a:cxn ang="0">
                <a:pos x="connsiteX2" y="connsiteY2"/>
              </a:cxn>
            </a:cxnLst>
            <a:rect l="l" t="t" r="r" b="b"/>
            <a:pathLst>
              <a:path w="3429000" h="1066800">
                <a:moveTo>
                  <a:pt x="0" y="0"/>
                </a:moveTo>
                <a:cubicBezTo>
                  <a:pt x="539750" y="244475"/>
                  <a:pt x="1079500" y="488950"/>
                  <a:pt x="1651000" y="666750"/>
                </a:cubicBezTo>
                <a:cubicBezTo>
                  <a:pt x="2222500" y="844550"/>
                  <a:pt x="3429000" y="1066800"/>
                  <a:pt x="3429000" y="1066800"/>
                </a:cubicBezTo>
              </a:path>
            </a:pathLst>
          </a:custGeom>
          <a:ln w="38100" cap="flat" cmpd="sng" algn="ctr">
            <a:solidFill>
              <a:srgbClr val="FF0000"/>
            </a:solidFill>
            <a:prstDash val="solid"/>
            <a:round/>
            <a:headEnd type="stealth" w="med" len="med"/>
            <a:tailEnd type="stealth"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_tradnl"/>
          </a:p>
        </p:txBody>
      </p:sp>
      <p:sp>
        <p:nvSpPr>
          <p:cNvPr id="44" name="Forma libre 43"/>
          <p:cNvSpPr/>
          <p:nvPr/>
        </p:nvSpPr>
        <p:spPr>
          <a:xfrm>
            <a:off x="7054850" y="4629150"/>
            <a:ext cx="3543300" cy="329142"/>
          </a:xfrm>
          <a:custGeom>
            <a:avLst/>
            <a:gdLst>
              <a:gd name="connsiteX0" fmla="*/ 0 w 3543300"/>
              <a:gd name="connsiteY0" fmla="*/ 298450 h 329142"/>
              <a:gd name="connsiteX1" fmla="*/ 1930400 w 3543300"/>
              <a:gd name="connsiteY1" fmla="*/ 279400 h 329142"/>
              <a:gd name="connsiteX2" fmla="*/ 3543300 w 3543300"/>
              <a:gd name="connsiteY2" fmla="*/ 0 h 329142"/>
            </a:gdLst>
            <a:ahLst/>
            <a:cxnLst>
              <a:cxn ang="0">
                <a:pos x="connsiteX0" y="connsiteY0"/>
              </a:cxn>
              <a:cxn ang="0">
                <a:pos x="connsiteX1" y="connsiteY1"/>
              </a:cxn>
              <a:cxn ang="0">
                <a:pos x="connsiteX2" y="connsiteY2"/>
              </a:cxn>
            </a:cxnLst>
            <a:rect l="l" t="t" r="r" b="b"/>
            <a:pathLst>
              <a:path w="3543300" h="329142">
                <a:moveTo>
                  <a:pt x="0" y="298450"/>
                </a:moveTo>
                <a:cubicBezTo>
                  <a:pt x="669925" y="313796"/>
                  <a:pt x="1339850" y="329142"/>
                  <a:pt x="1930400" y="279400"/>
                </a:cubicBezTo>
                <a:cubicBezTo>
                  <a:pt x="2520950" y="229658"/>
                  <a:pt x="3543300" y="0"/>
                  <a:pt x="3543300" y="0"/>
                </a:cubicBezTo>
              </a:path>
            </a:pathLst>
          </a:custGeom>
          <a:ln w="38100" cap="flat" cmpd="sng" algn="ctr">
            <a:solidFill>
              <a:srgbClr val="FF0000"/>
            </a:solidFill>
            <a:prstDash val="solid"/>
            <a:round/>
            <a:headEnd type="stealth" w="med" len="med"/>
            <a:tailEnd type="stealth"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_tradnl"/>
          </a:p>
        </p:txBody>
      </p:sp>
      <p:sp>
        <p:nvSpPr>
          <p:cNvPr id="48" name="Combinar 47"/>
          <p:cNvSpPr/>
          <p:nvPr/>
        </p:nvSpPr>
        <p:spPr>
          <a:xfrm>
            <a:off x="6477000" y="4076700"/>
            <a:ext cx="254000" cy="247650"/>
          </a:xfrm>
          <a:prstGeom prst="flowChartMerge">
            <a:avLst/>
          </a:prstGeom>
          <a:solidFill>
            <a:srgbClr val="E8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49" name="Combinar 48"/>
          <p:cNvSpPr/>
          <p:nvPr/>
        </p:nvSpPr>
        <p:spPr>
          <a:xfrm>
            <a:off x="5969000" y="3956050"/>
            <a:ext cx="254000" cy="247650"/>
          </a:xfrm>
          <a:prstGeom prst="flowChartMerge">
            <a:avLst/>
          </a:prstGeom>
          <a:solidFill>
            <a:srgbClr val="E8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50" name="Combinar 49"/>
          <p:cNvSpPr/>
          <p:nvPr/>
        </p:nvSpPr>
        <p:spPr>
          <a:xfrm>
            <a:off x="1498600" y="2501900"/>
            <a:ext cx="254000" cy="247650"/>
          </a:xfrm>
          <a:prstGeom prst="flowChartMerge">
            <a:avLst/>
          </a:prstGeom>
          <a:solidFill>
            <a:srgbClr val="E8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55" name="Forma libre 54"/>
          <p:cNvSpPr/>
          <p:nvPr/>
        </p:nvSpPr>
        <p:spPr>
          <a:xfrm>
            <a:off x="6597650" y="3187700"/>
            <a:ext cx="228600" cy="920750"/>
          </a:xfrm>
          <a:custGeom>
            <a:avLst/>
            <a:gdLst>
              <a:gd name="connsiteX0" fmla="*/ 0 w 228600"/>
              <a:gd name="connsiteY0" fmla="*/ 920750 h 920750"/>
              <a:gd name="connsiteX1" fmla="*/ 6350 w 228600"/>
              <a:gd name="connsiteY1" fmla="*/ 0 h 920750"/>
              <a:gd name="connsiteX2" fmla="*/ 228600 w 228600"/>
              <a:gd name="connsiteY2" fmla="*/ 0 h 920750"/>
              <a:gd name="connsiteX3" fmla="*/ 228600 w 228600"/>
              <a:gd name="connsiteY3" fmla="*/ 0 h 920750"/>
            </a:gdLst>
            <a:ahLst/>
            <a:cxnLst>
              <a:cxn ang="0">
                <a:pos x="connsiteX0" y="connsiteY0"/>
              </a:cxn>
              <a:cxn ang="0">
                <a:pos x="connsiteX1" y="connsiteY1"/>
              </a:cxn>
              <a:cxn ang="0">
                <a:pos x="connsiteX2" y="connsiteY2"/>
              </a:cxn>
              <a:cxn ang="0">
                <a:pos x="connsiteX3" y="connsiteY3"/>
              </a:cxn>
            </a:cxnLst>
            <a:rect l="l" t="t" r="r" b="b"/>
            <a:pathLst>
              <a:path w="228600" h="920750">
                <a:moveTo>
                  <a:pt x="0" y="920750"/>
                </a:moveTo>
                <a:cubicBezTo>
                  <a:pt x="2117" y="613833"/>
                  <a:pt x="6350" y="0"/>
                  <a:pt x="6350" y="0"/>
                </a:cubicBezTo>
                <a:lnTo>
                  <a:pt x="228600" y="0"/>
                </a:lnTo>
                <a:lnTo>
                  <a:pt x="228600" y="0"/>
                </a:lnTo>
              </a:path>
            </a:pathLst>
          </a:custGeom>
          <a:ln w="28575"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_tradnl"/>
          </a:p>
        </p:txBody>
      </p:sp>
      <p:sp>
        <p:nvSpPr>
          <p:cNvPr id="56" name="Forma libre 55"/>
          <p:cNvSpPr/>
          <p:nvPr/>
        </p:nvSpPr>
        <p:spPr>
          <a:xfrm flipH="1">
            <a:off x="5854700" y="3194050"/>
            <a:ext cx="241300" cy="920750"/>
          </a:xfrm>
          <a:custGeom>
            <a:avLst/>
            <a:gdLst>
              <a:gd name="connsiteX0" fmla="*/ 0 w 228600"/>
              <a:gd name="connsiteY0" fmla="*/ 920750 h 920750"/>
              <a:gd name="connsiteX1" fmla="*/ 6350 w 228600"/>
              <a:gd name="connsiteY1" fmla="*/ 0 h 920750"/>
              <a:gd name="connsiteX2" fmla="*/ 228600 w 228600"/>
              <a:gd name="connsiteY2" fmla="*/ 0 h 920750"/>
              <a:gd name="connsiteX3" fmla="*/ 228600 w 228600"/>
              <a:gd name="connsiteY3" fmla="*/ 0 h 920750"/>
            </a:gdLst>
            <a:ahLst/>
            <a:cxnLst>
              <a:cxn ang="0">
                <a:pos x="connsiteX0" y="connsiteY0"/>
              </a:cxn>
              <a:cxn ang="0">
                <a:pos x="connsiteX1" y="connsiteY1"/>
              </a:cxn>
              <a:cxn ang="0">
                <a:pos x="connsiteX2" y="connsiteY2"/>
              </a:cxn>
              <a:cxn ang="0">
                <a:pos x="connsiteX3" y="connsiteY3"/>
              </a:cxn>
            </a:cxnLst>
            <a:rect l="l" t="t" r="r" b="b"/>
            <a:pathLst>
              <a:path w="228600" h="920750">
                <a:moveTo>
                  <a:pt x="0" y="920750"/>
                </a:moveTo>
                <a:cubicBezTo>
                  <a:pt x="2117" y="613833"/>
                  <a:pt x="6350" y="0"/>
                  <a:pt x="6350" y="0"/>
                </a:cubicBezTo>
                <a:lnTo>
                  <a:pt x="228600" y="0"/>
                </a:lnTo>
                <a:lnTo>
                  <a:pt x="228600" y="0"/>
                </a:lnTo>
              </a:path>
            </a:pathLst>
          </a:custGeom>
          <a:ln w="28575"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_tradnl"/>
          </a:p>
        </p:txBody>
      </p:sp>
      <p:sp>
        <p:nvSpPr>
          <p:cNvPr id="57" name="Forma libre 56"/>
          <p:cNvSpPr/>
          <p:nvPr/>
        </p:nvSpPr>
        <p:spPr>
          <a:xfrm>
            <a:off x="1625600" y="2197100"/>
            <a:ext cx="228600" cy="400050"/>
          </a:xfrm>
          <a:custGeom>
            <a:avLst/>
            <a:gdLst>
              <a:gd name="connsiteX0" fmla="*/ 0 w 228600"/>
              <a:gd name="connsiteY0" fmla="*/ 920750 h 920750"/>
              <a:gd name="connsiteX1" fmla="*/ 6350 w 228600"/>
              <a:gd name="connsiteY1" fmla="*/ 0 h 920750"/>
              <a:gd name="connsiteX2" fmla="*/ 228600 w 228600"/>
              <a:gd name="connsiteY2" fmla="*/ 0 h 920750"/>
              <a:gd name="connsiteX3" fmla="*/ 228600 w 228600"/>
              <a:gd name="connsiteY3" fmla="*/ 0 h 920750"/>
            </a:gdLst>
            <a:ahLst/>
            <a:cxnLst>
              <a:cxn ang="0">
                <a:pos x="connsiteX0" y="connsiteY0"/>
              </a:cxn>
              <a:cxn ang="0">
                <a:pos x="connsiteX1" y="connsiteY1"/>
              </a:cxn>
              <a:cxn ang="0">
                <a:pos x="connsiteX2" y="connsiteY2"/>
              </a:cxn>
              <a:cxn ang="0">
                <a:pos x="connsiteX3" y="connsiteY3"/>
              </a:cxn>
            </a:cxnLst>
            <a:rect l="l" t="t" r="r" b="b"/>
            <a:pathLst>
              <a:path w="228600" h="920750">
                <a:moveTo>
                  <a:pt x="0" y="920750"/>
                </a:moveTo>
                <a:cubicBezTo>
                  <a:pt x="2117" y="613833"/>
                  <a:pt x="6350" y="0"/>
                  <a:pt x="6350" y="0"/>
                </a:cubicBezTo>
                <a:lnTo>
                  <a:pt x="228600" y="0"/>
                </a:lnTo>
                <a:lnTo>
                  <a:pt x="228600" y="0"/>
                </a:lnTo>
              </a:path>
            </a:pathLst>
          </a:custGeom>
          <a:ln w="28575"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_tradnl"/>
          </a:p>
        </p:txBody>
      </p:sp>
    </p:spTree>
    <p:extLst>
      <p:ext uri="{BB962C8B-B14F-4D97-AF65-F5344CB8AC3E}">
        <p14:creationId xmlns:p14="http://schemas.microsoft.com/office/powerpoint/2010/main" val="2713701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dondear rectángulo de esquina diagonal 13"/>
          <p:cNvSpPr/>
          <p:nvPr/>
        </p:nvSpPr>
        <p:spPr>
          <a:xfrm>
            <a:off x="1016000" y="2142460"/>
            <a:ext cx="10579100" cy="4385733"/>
          </a:xfrm>
          <a:prstGeom prst="round2DiagRect">
            <a:avLst>
              <a:gd name="adj1" fmla="val 8667"/>
              <a:gd name="adj2" fmla="val 0"/>
            </a:avLst>
          </a:prstGeom>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6" name="Rectángulo 5">
            <a:extLst>
              <a:ext uri="{FF2B5EF4-FFF2-40B4-BE49-F238E27FC236}">
                <a16:creationId xmlns:a16="http://schemas.microsoft.com/office/drawing/2014/main" xmlns="" id="{75F1D5A2-628A-4CD5-99CC-E6148FBC5928}"/>
              </a:ext>
            </a:extLst>
          </p:cNvPr>
          <p:cNvSpPr/>
          <p:nvPr/>
        </p:nvSpPr>
        <p:spPr>
          <a:xfrm>
            <a:off x="1430867" y="2263153"/>
            <a:ext cx="4318000" cy="3970318"/>
          </a:xfrm>
          <a:prstGeom prst="rect">
            <a:avLst/>
          </a:prstGeom>
        </p:spPr>
        <p:txBody>
          <a:bodyPr wrap="square">
            <a:spAutoFit/>
          </a:bodyPr>
          <a:lstStyle/>
          <a:p>
            <a:pPr algn="just">
              <a:spcAft>
                <a:spcPts val="0"/>
              </a:spcAft>
            </a:pPr>
            <a:r>
              <a:rPr lang="es-ES" sz="1400" dirty="0">
                <a:solidFill>
                  <a:srgbClr val="222222"/>
                </a:solidFill>
                <a:latin typeface="Arial" panose="020B0604020202020204" pitchFamily="34" charset="0"/>
                <a:ea typeface="Times New Roman" panose="02020603050405020304" pitchFamily="18" charset="0"/>
                <a:cs typeface="Arial" panose="020B0604020202020204" pitchFamily="34" charset="0"/>
              </a:rPr>
              <a:t>La planta de tratamiento de aguas servidas de Antofagasta tiene, en su recinto, la siguiente infraestructura:</a:t>
            </a:r>
          </a:p>
          <a:p>
            <a:pPr marL="271463" indent="-271463" algn="just">
              <a:spcAft>
                <a:spcPts val="0"/>
              </a:spcAft>
            </a:pPr>
            <a:endParaRPr lang="es-CL" sz="1400" dirty="0">
              <a:latin typeface="Arial" panose="020B0604020202020204" pitchFamily="34" charset="0"/>
              <a:ea typeface="Times New Roman" panose="02020603050405020304" pitchFamily="18" charset="0"/>
              <a:cs typeface="Arial" panose="020B0604020202020204" pitchFamily="34" charset="0"/>
            </a:endParaRPr>
          </a:p>
          <a:p>
            <a:pPr marL="271463" indent="-271463" algn="just">
              <a:buClr>
                <a:srgbClr val="172D55"/>
              </a:buClr>
              <a:buFont typeface="Wingdings" charset="2"/>
              <a:buChar char="§"/>
            </a:pPr>
            <a:r>
              <a:rPr lang="es-ES" sz="1400" dirty="0">
                <a:solidFill>
                  <a:srgbClr val="222222"/>
                </a:solidFill>
                <a:latin typeface="Arial" panose="020B0604020202020204" pitchFamily="34" charset="0"/>
                <a:ea typeface="Times New Roman" panose="02020603050405020304" pitchFamily="18" charset="0"/>
                <a:cs typeface="Arial" panose="020B0604020202020204" pitchFamily="34" charset="0"/>
              </a:rPr>
              <a:t>Planta de tratamiento preliminar de aguas servidas (PTPAS): corresponde a un pre-tratamiento que elimina sólidos gruesos, arenas y grasas. Su efluente se descarga al mar a través de un emisario submarino. Esta planta capta cerca del 90% del total de las aguas servidas que ingresan.</a:t>
            </a:r>
          </a:p>
          <a:p>
            <a:pPr marL="271463" indent="-271463" algn="just">
              <a:buFont typeface="Wingdings" charset="2"/>
              <a:buChar char="§"/>
            </a:pPr>
            <a:endParaRPr lang="es-CL" sz="1400" dirty="0">
              <a:latin typeface="Arial" panose="020B0604020202020204" pitchFamily="34" charset="0"/>
              <a:ea typeface="Times New Roman" panose="02020603050405020304" pitchFamily="18" charset="0"/>
              <a:cs typeface="Arial" panose="020B0604020202020204" pitchFamily="34" charset="0"/>
            </a:endParaRPr>
          </a:p>
          <a:p>
            <a:pPr marL="271463" indent="-271463" algn="just">
              <a:buClr>
                <a:srgbClr val="172D55"/>
              </a:buClr>
              <a:buFont typeface="Wingdings" charset="2"/>
              <a:buChar char="§"/>
            </a:pPr>
            <a:r>
              <a:rPr lang="es-ES" sz="1400" dirty="0">
                <a:solidFill>
                  <a:srgbClr val="222222"/>
                </a:solidFill>
                <a:latin typeface="Arial" panose="020B0604020202020204" pitchFamily="34" charset="0"/>
                <a:ea typeface="Times New Roman" panose="02020603050405020304" pitchFamily="18" charset="0"/>
                <a:cs typeface="Arial" panose="020B0604020202020204" pitchFamily="34" charset="0"/>
              </a:rPr>
              <a:t>Planta de tratamiento de aguas servidas biológica o planta de lodos activados (PTAS): corresponde a una planta de lodos activados, que recibe cerca del 10% del total de las aguas servidas que ingresan. Estas aguas son reutilizadas para uso industrial.</a:t>
            </a:r>
            <a:endParaRPr lang="es-CL" sz="14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Título 1">
            <a:extLst>
              <a:ext uri="{FF2B5EF4-FFF2-40B4-BE49-F238E27FC236}">
                <a16:creationId xmlns:a16="http://schemas.microsoft.com/office/drawing/2014/main" xmlns="" id="{4504DDC3-91E5-4FCC-81F8-3CECB985242F}"/>
              </a:ext>
            </a:extLst>
          </p:cNvPr>
          <p:cNvSpPr txBox="1">
            <a:spLocks/>
          </p:cNvSpPr>
          <p:nvPr/>
        </p:nvSpPr>
        <p:spPr>
          <a:xfrm>
            <a:off x="921077" y="695959"/>
            <a:ext cx="5390823" cy="916941"/>
          </a:xfrm>
          <a:prstGeom prst="rect">
            <a:avLst/>
          </a:prstGeom>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SISTEMA DE DISPOSICIÓN ANTOFAGASTA</a:t>
            </a:r>
          </a:p>
        </p:txBody>
      </p:sp>
      <p:grpSp>
        <p:nvGrpSpPr>
          <p:cNvPr id="5" name="Agrupar 4"/>
          <p:cNvGrpSpPr/>
          <p:nvPr/>
        </p:nvGrpSpPr>
        <p:grpSpPr>
          <a:xfrm>
            <a:off x="338666" y="782771"/>
            <a:ext cx="677334" cy="2973257"/>
            <a:chOff x="338666" y="782771"/>
            <a:chExt cx="677334" cy="2973257"/>
          </a:xfrm>
        </p:grpSpPr>
        <p:pic>
          <p:nvPicPr>
            <p:cNvPr id="7" name="Imagen 6" descr="Flecha azul.png"/>
            <p:cNvPicPr>
              <a:picLocks noChangeAspect="1"/>
            </p:cNvPicPr>
            <p:nvPr/>
          </p:nvPicPr>
          <p:blipFill>
            <a:blip r:embed="rId2"/>
            <a:stretch>
              <a:fillRect/>
            </a:stretch>
          </p:blipFill>
          <p:spPr>
            <a:xfrm>
              <a:off x="338666" y="782771"/>
              <a:ext cx="423148" cy="423729"/>
            </a:xfrm>
            <a:prstGeom prst="rect">
              <a:avLst/>
            </a:prstGeom>
          </p:spPr>
        </p:pic>
        <p:grpSp>
          <p:nvGrpSpPr>
            <p:cNvPr id="8" name="Agrupar 38"/>
            <p:cNvGrpSpPr/>
            <p:nvPr/>
          </p:nvGrpSpPr>
          <p:grpSpPr>
            <a:xfrm>
              <a:off x="541867" y="1301219"/>
              <a:ext cx="474133" cy="2454809"/>
              <a:chOff x="541867" y="1301219"/>
              <a:chExt cx="474133" cy="2454809"/>
            </a:xfrm>
          </p:grpSpPr>
          <p:cxnSp>
            <p:nvCxnSpPr>
              <p:cNvPr id="9" name="Conector recto 8"/>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 name="Conector recto 9"/>
              <p:cNvCxnSpPr/>
              <p:nvPr/>
            </p:nvCxnSpPr>
            <p:spPr>
              <a:xfrm>
                <a:off x="541867" y="37544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
        <p:nvSpPr>
          <p:cNvPr id="11" name="Rectángulo 10">
            <a:extLst>
              <a:ext uri="{FF2B5EF4-FFF2-40B4-BE49-F238E27FC236}">
                <a16:creationId xmlns:a16="http://schemas.microsoft.com/office/drawing/2014/main" xmlns="" id="{75F1D5A2-628A-4CD5-99CC-E6148FBC5928}"/>
              </a:ext>
            </a:extLst>
          </p:cNvPr>
          <p:cNvSpPr/>
          <p:nvPr/>
        </p:nvSpPr>
        <p:spPr>
          <a:xfrm>
            <a:off x="6714067" y="2263153"/>
            <a:ext cx="4318000" cy="3323987"/>
          </a:xfrm>
          <a:prstGeom prst="rect">
            <a:avLst/>
          </a:prstGeom>
        </p:spPr>
        <p:txBody>
          <a:bodyPr wrap="square">
            <a:spAutoFit/>
          </a:bodyPr>
          <a:lstStyle/>
          <a:p>
            <a:pPr algn="just">
              <a:spcAft>
                <a:spcPts val="0"/>
              </a:spcAft>
            </a:pPr>
            <a:r>
              <a:rPr lang="es-ES" sz="1400" dirty="0">
                <a:solidFill>
                  <a:srgbClr val="222222"/>
                </a:solidFill>
                <a:latin typeface="Arial" panose="020B0604020202020204" pitchFamily="34" charset="0"/>
                <a:ea typeface="Times New Roman" panose="02020603050405020304" pitchFamily="18" charset="0"/>
                <a:cs typeface="Arial" panose="020B0604020202020204" pitchFamily="34" charset="0"/>
              </a:rPr>
              <a:t>En términos simples, el proceso realizado es el siguiente: las aguas servidas entran a la zona de cribado, donde existen rejas gruesas y otras más finas que retienen los elementos sólidos. Posteriormente, las aguas libres de sólidos gruesos entran al desarenador, el que separa las grasas mediante una inyección de aire. Las arenas, a su vez, precipitan en este mismo módulo y son extraídas de las aguas mediante un clasificador de arenas.</a:t>
            </a:r>
          </a:p>
          <a:p>
            <a:pPr algn="just">
              <a:spcAft>
                <a:spcPts val="0"/>
              </a:spcAft>
            </a:pPr>
            <a:endParaRPr lang="es-CL" sz="1400" dirty="0">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1400" dirty="0">
                <a:solidFill>
                  <a:srgbClr val="222222"/>
                </a:solidFill>
                <a:latin typeface="Arial" panose="020B0604020202020204" pitchFamily="34" charset="0"/>
                <a:ea typeface="Times New Roman" panose="02020603050405020304" pitchFamily="18" charset="0"/>
                <a:cs typeface="Arial" panose="020B0604020202020204" pitchFamily="34" charset="0"/>
              </a:rPr>
              <a:t>Finalmente, las aguas pretratadas -y libres de sólidos, grasas y arenas- son derivadas al mar mediante un emisario submarino de 900 mm de diámetro y  1000 metros de longitud.</a:t>
            </a:r>
            <a:endParaRPr lang="es-CL" sz="1400" dirty="0">
              <a:effectLst/>
              <a:latin typeface="Arial" panose="020B0604020202020204" pitchFamily="34" charset="0"/>
              <a:ea typeface="Times New Roman" panose="02020603050405020304" pitchFamily="18" charset="0"/>
              <a:cs typeface="Arial" panose="020B0604020202020204" pitchFamily="34" charset="0"/>
            </a:endParaRPr>
          </a:p>
        </p:txBody>
      </p:sp>
      <p:cxnSp>
        <p:nvCxnSpPr>
          <p:cNvPr id="13" name="Conector recto 12"/>
          <p:cNvCxnSpPr/>
          <p:nvPr/>
        </p:nvCxnSpPr>
        <p:spPr>
          <a:xfrm rot="5400000">
            <a:off x="4301066" y="4241800"/>
            <a:ext cx="3826934" cy="1588"/>
          </a:xfrm>
          <a:prstGeom prst="line">
            <a:avLst/>
          </a:prstGeom>
          <a:ln>
            <a:solidFill>
              <a:srgbClr val="172D55"/>
            </a:solidFill>
          </a:ln>
        </p:spPr>
        <p:style>
          <a:lnRef idx="2">
            <a:schemeClr val="accent1"/>
          </a:lnRef>
          <a:fillRef idx="0">
            <a:schemeClr val="accent1"/>
          </a:fillRef>
          <a:effectRef idx="1">
            <a:schemeClr val="accent1"/>
          </a:effectRef>
          <a:fontRef idx="minor">
            <a:schemeClr val="tx1"/>
          </a:fontRef>
        </p:style>
      </p:cxnSp>
      <p:pic>
        <p:nvPicPr>
          <p:cNvPr id="15" name="Imagen 14" descr="Flecha azul.png"/>
          <p:cNvPicPr>
            <a:picLocks noChangeAspect="1"/>
          </p:cNvPicPr>
          <p:nvPr/>
        </p:nvPicPr>
        <p:blipFill>
          <a:blip r:embed="rId3"/>
          <a:stretch>
            <a:fillRect/>
          </a:stretch>
        </p:blipFill>
        <p:spPr>
          <a:xfrm>
            <a:off x="1506728" y="3148934"/>
            <a:ext cx="237405" cy="237731"/>
          </a:xfrm>
          <a:prstGeom prst="rect">
            <a:avLst/>
          </a:prstGeom>
        </p:spPr>
      </p:pic>
      <p:pic>
        <p:nvPicPr>
          <p:cNvPr id="16" name="Imagen 15" descr="Flecha azul.png"/>
          <p:cNvPicPr>
            <a:picLocks noChangeAspect="1"/>
          </p:cNvPicPr>
          <p:nvPr/>
        </p:nvPicPr>
        <p:blipFill>
          <a:blip r:embed="rId3"/>
          <a:stretch>
            <a:fillRect/>
          </a:stretch>
        </p:blipFill>
        <p:spPr>
          <a:xfrm>
            <a:off x="1506728" y="4867668"/>
            <a:ext cx="237405" cy="237731"/>
          </a:xfrm>
          <a:prstGeom prst="rect">
            <a:avLst/>
          </a:prstGeom>
        </p:spPr>
      </p:pic>
    </p:spTree>
    <p:extLst>
      <p:ext uri="{BB962C8B-B14F-4D97-AF65-F5344CB8AC3E}">
        <p14:creationId xmlns:p14="http://schemas.microsoft.com/office/powerpoint/2010/main" val="6301008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descr="Foto 04.png"/>
          <p:cNvPicPr>
            <a:picLocks noChangeAspect="1"/>
          </p:cNvPicPr>
          <p:nvPr/>
        </p:nvPicPr>
        <p:blipFill>
          <a:blip r:embed="rId2"/>
          <a:stretch>
            <a:fillRect/>
          </a:stretch>
        </p:blipFill>
        <p:spPr>
          <a:xfrm>
            <a:off x="921077" y="1605701"/>
            <a:ext cx="10604500" cy="3835400"/>
          </a:xfrm>
          <a:prstGeom prst="rect">
            <a:avLst/>
          </a:prstGeom>
        </p:spPr>
      </p:pic>
      <p:sp>
        <p:nvSpPr>
          <p:cNvPr id="24" name="Marcador de contenido 2">
            <a:extLst>
              <a:ext uri="{FF2B5EF4-FFF2-40B4-BE49-F238E27FC236}">
                <a16:creationId xmlns:a16="http://schemas.microsoft.com/office/drawing/2014/main" xmlns="" id="{B4B20193-CF8B-4C67-BB02-3EE6844ED2E5}"/>
              </a:ext>
            </a:extLst>
          </p:cNvPr>
          <p:cNvSpPr txBox="1">
            <a:spLocks/>
          </p:cNvSpPr>
          <p:nvPr/>
        </p:nvSpPr>
        <p:spPr>
          <a:xfrm>
            <a:off x="1021077" y="5641608"/>
            <a:ext cx="11809312" cy="1216392"/>
          </a:xfrm>
          <a:prstGeom prst="rect">
            <a:avLst/>
          </a:prstGeom>
          <a:ln>
            <a:noFill/>
          </a:ln>
        </p:spPr>
        <p:txBody>
          <a:bodyPr lIns="72000" rIns="7200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84137" indent="0" algn="just">
              <a:lnSpc>
                <a:spcPct val="100000"/>
              </a:lnSpc>
              <a:spcBef>
                <a:spcPts val="600"/>
              </a:spcBef>
              <a:spcAft>
                <a:spcPts val="0"/>
              </a:spcAft>
              <a:buClr>
                <a:srgbClr val="FF0000"/>
              </a:buClr>
              <a:buNone/>
            </a:pPr>
            <a:r>
              <a:rPr lang="es-MX" sz="1400" b="1" dirty="0">
                <a:solidFill>
                  <a:schemeClr val="accent5">
                    <a:lumMod val="50000"/>
                  </a:schemeClr>
                </a:solidFill>
                <a:latin typeface="Arial" panose="020B0604020202020204" pitchFamily="34" charset="0"/>
                <a:cs typeface="Arial" panose="020B0604020202020204" pitchFamily="34" charset="0"/>
              </a:rPr>
              <a:t>Avenida Pérez Zujovic 6444, Barrio Industrial Antofagasta.</a:t>
            </a:r>
            <a:endParaRPr lang="es-CL" sz="1400" b="1" dirty="0">
              <a:solidFill>
                <a:schemeClr val="accent5">
                  <a:lumMod val="50000"/>
                </a:schemeClr>
              </a:solidFill>
              <a:latin typeface="Arial" panose="020B0604020202020204" pitchFamily="34" charset="0"/>
              <a:cs typeface="Arial" panose="020B0604020202020204" pitchFamily="34" charset="0"/>
            </a:endParaRPr>
          </a:p>
          <a:p>
            <a:pPr marL="369887" indent="-285750" algn="just">
              <a:lnSpc>
                <a:spcPct val="100000"/>
              </a:lnSpc>
              <a:spcBef>
                <a:spcPts val="600"/>
              </a:spcBef>
              <a:spcAft>
                <a:spcPts val="0"/>
              </a:spcAft>
              <a:buClr>
                <a:srgbClr val="FF0000"/>
              </a:buClr>
              <a:buNone/>
            </a:pPr>
            <a:r>
              <a:rPr lang="es-CL" sz="1400" dirty="0">
                <a:latin typeface="Arial" panose="020B0604020202020204" pitchFamily="34" charset="0"/>
                <a:cs typeface="Arial" panose="020B0604020202020204" pitchFamily="34" charset="0"/>
              </a:rPr>
              <a:t>	Planta de pretratamiento (PTPAS) trata el  90% del  caudal, para disposición en el emisario submarino.</a:t>
            </a:r>
          </a:p>
          <a:p>
            <a:pPr marL="369887" indent="-285750" algn="just">
              <a:lnSpc>
                <a:spcPct val="100000"/>
              </a:lnSpc>
              <a:spcBef>
                <a:spcPts val="600"/>
              </a:spcBef>
              <a:spcAft>
                <a:spcPts val="0"/>
              </a:spcAft>
              <a:buNone/>
            </a:pPr>
            <a:r>
              <a:rPr lang="es-CL" sz="1400" dirty="0">
                <a:latin typeface="Arial" panose="020B0604020202020204" pitchFamily="34" charset="0"/>
                <a:cs typeface="Arial" panose="020B0604020202020204" pitchFamily="34" charset="0"/>
              </a:rPr>
              <a:t>	PTAS de lodos activados trata el 10% del caudal, para venta a terceros.</a:t>
            </a:r>
          </a:p>
        </p:txBody>
      </p:sp>
      <p:sp>
        <p:nvSpPr>
          <p:cNvPr id="6" name="Título 1">
            <a:extLst>
              <a:ext uri="{FF2B5EF4-FFF2-40B4-BE49-F238E27FC236}">
                <a16:creationId xmlns:a16="http://schemas.microsoft.com/office/drawing/2014/main" xmlns="" id="{4504DDC3-91E5-4FCC-81F8-3CECB985242F}"/>
              </a:ext>
            </a:extLst>
          </p:cNvPr>
          <p:cNvSpPr txBox="1">
            <a:spLocks/>
          </p:cNvSpPr>
          <p:nvPr/>
        </p:nvSpPr>
        <p:spPr>
          <a:xfrm>
            <a:off x="921077" y="745203"/>
            <a:ext cx="7384723" cy="1393191"/>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BOT (BUILD OPERATION AND TRANSFER)</a:t>
            </a:r>
          </a:p>
        </p:txBody>
      </p:sp>
      <p:grpSp>
        <p:nvGrpSpPr>
          <p:cNvPr id="7" name="Agrupar 6"/>
          <p:cNvGrpSpPr/>
          <p:nvPr/>
        </p:nvGrpSpPr>
        <p:grpSpPr>
          <a:xfrm>
            <a:off x="338666" y="846271"/>
            <a:ext cx="677334" cy="2909757"/>
            <a:chOff x="338666" y="846271"/>
            <a:chExt cx="677334" cy="2909757"/>
          </a:xfrm>
        </p:grpSpPr>
        <p:cxnSp>
          <p:nvCxnSpPr>
            <p:cNvPr id="9" name="Conector recto 8"/>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 name="Conector recto 9"/>
            <p:cNvCxnSpPr/>
            <p:nvPr/>
          </p:nvCxnSpPr>
          <p:spPr>
            <a:xfrm>
              <a:off x="541867" y="37544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1" name="Imagen 10" descr="Flecha azul.png"/>
            <p:cNvPicPr>
              <a:picLocks noChangeAspect="1"/>
            </p:cNvPicPr>
            <p:nvPr/>
          </p:nvPicPr>
          <p:blipFill>
            <a:blip r:embed="rId3"/>
            <a:stretch>
              <a:fillRect/>
            </a:stretch>
          </p:blipFill>
          <p:spPr>
            <a:xfrm>
              <a:off x="338666" y="846271"/>
              <a:ext cx="423148" cy="423729"/>
            </a:xfrm>
            <a:prstGeom prst="rect">
              <a:avLst/>
            </a:prstGeom>
          </p:spPr>
        </p:pic>
      </p:grpSp>
      <p:sp>
        <p:nvSpPr>
          <p:cNvPr id="14" name="Rectángulo 13"/>
          <p:cNvSpPr/>
          <p:nvPr/>
        </p:nvSpPr>
        <p:spPr>
          <a:xfrm>
            <a:off x="1176867" y="6002867"/>
            <a:ext cx="177800" cy="177800"/>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5" name="Rectángulo 14"/>
          <p:cNvSpPr/>
          <p:nvPr/>
        </p:nvSpPr>
        <p:spPr>
          <a:xfrm>
            <a:off x="1176867" y="6282267"/>
            <a:ext cx="177800" cy="177800"/>
          </a:xfrm>
          <a:prstGeom prst="rect">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41138233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4504DDC3-91E5-4FCC-81F8-3CECB985242F}"/>
              </a:ext>
            </a:extLst>
          </p:cNvPr>
          <p:cNvSpPr txBox="1">
            <a:spLocks/>
          </p:cNvSpPr>
          <p:nvPr/>
        </p:nvSpPr>
        <p:spPr>
          <a:xfrm>
            <a:off x="908050" y="1955278"/>
            <a:ext cx="3637444" cy="3708922"/>
          </a:xfrm>
          <a:prstGeom prst="rect">
            <a:avLst/>
          </a:prstGeom>
        </p:spPr>
        <p:txBody>
          <a:bodyPr/>
          <a:lstStyle/>
          <a:p>
            <a:pPr marL="0" marR="0" lvl="0" indent="0" algn="l" defTabSz="914400" rtl="0" eaLnBrk="1" fontAlgn="auto" latinLnBrk="0" hangingPunct="1">
              <a:lnSpc>
                <a:spcPct val="90000"/>
              </a:lnSpc>
              <a:spcBef>
                <a:spcPct val="0"/>
              </a:spcBef>
              <a:buClrTx/>
              <a:buSzTx/>
              <a:buFontTx/>
              <a:buNone/>
              <a:tabLst/>
              <a:defRPr/>
            </a:pPr>
            <a:r>
              <a:rPr kumimoji="0" lang="es-CL" sz="4000" i="0" u="none" strike="noStrike" kern="1200" cap="none" spc="0" normalizeH="0" baseline="0" noProof="0" dirty="0">
                <a:ln>
                  <a:noFill/>
                </a:ln>
                <a:solidFill>
                  <a:schemeClr val="bg1"/>
                </a:solidFill>
                <a:effectLst/>
                <a:uLnTx/>
                <a:uFillTx/>
                <a:latin typeface="Calibri"/>
                <a:ea typeface="+mj-ea"/>
                <a:cs typeface="Calibri"/>
              </a:rPr>
              <a:t>SISTEMA</a:t>
            </a:r>
          </a:p>
          <a:p>
            <a:pPr marL="0" marR="0" lvl="0" indent="0" algn="l" defTabSz="914400" rtl="0" eaLnBrk="1" fontAlgn="auto" latinLnBrk="0" hangingPunct="1">
              <a:lnSpc>
                <a:spcPct val="90000"/>
              </a:lnSpc>
              <a:spcBef>
                <a:spcPct val="0"/>
              </a:spcBef>
              <a:buClrTx/>
              <a:buSzTx/>
              <a:buFontTx/>
              <a:buNone/>
              <a:tabLst/>
              <a:defRPr/>
            </a:pPr>
            <a:r>
              <a:rPr lang="es-CL" sz="4000" dirty="0">
                <a:solidFill>
                  <a:schemeClr val="bg1"/>
                </a:solidFill>
                <a:latin typeface="Calibri"/>
                <a:ea typeface="+mj-ea"/>
                <a:cs typeface="Calibri"/>
              </a:rPr>
              <a:t>TIERRA</a:t>
            </a:r>
          </a:p>
          <a:p>
            <a:pPr marL="0" marR="0" lvl="0" indent="0" algn="l" defTabSz="914400" rtl="0" eaLnBrk="1" fontAlgn="auto" latinLnBrk="0" hangingPunct="1">
              <a:lnSpc>
                <a:spcPct val="90000"/>
              </a:lnSpc>
              <a:spcBef>
                <a:spcPct val="0"/>
              </a:spcBef>
              <a:buClrTx/>
              <a:buSzTx/>
              <a:buFontTx/>
              <a:buNone/>
              <a:tabLst/>
              <a:defRPr/>
            </a:pPr>
            <a:r>
              <a:rPr kumimoji="0" lang="es-CL" sz="4000" i="0" u="none" strike="noStrike" kern="1200" cap="none" spc="0" normalizeH="0" baseline="0" noProof="0" dirty="0">
                <a:ln>
                  <a:noFill/>
                </a:ln>
                <a:solidFill>
                  <a:schemeClr val="bg1"/>
                </a:solidFill>
                <a:effectLst/>
                <a:uLnTx/>
                <a:uFillTx/>
                <a:latin typeface="Calibri"/>
                <a:ea typeface="+mj-ea"/>
                <a:cs typeface="Calibri"/>
              </a:rPr>
              <a:t>AMARILLA</a:t>
            </a:r>
          </a:p>
          <a:p>
            <a:pPr marL="0" marR="0" lvl="0" indent="0" algn="l" defTabSz="914400" rtl="0" eaLnBrk="1" fontAlgn="auto" latinLnBrk="0" hangingPunct="1">
              <a:lnSpc>
                <a:spcPct val="90000"/>
              </a:lnSpc>
              <a:spcBef>
                <a:spcPct val="0"/>
              </a:spcBef>
              <a:buClrTx/>
              <a:buSzTx/>
              <a:buFontTx/>
              <a:buNone/>
              <a:tabLst/>
              <a:defRPr/>
            </a:pPr>
            <a:r>
              <a:rPr lang="es-CL" sz="4000" dirty="0">
                <a:solidFill>
                  <a:schemeClr val="bg1"/>
                </a:solidFill>
                <a:latin typeface="Calibri"/>
                <a:ea typeface="+mj-ea"/>
                <a:cs typeface="Calibri"/>
              </a:rPr>
              <a:t>COPIAPÓ</a:t>
            </a:r>
          </a:p>
          <a:p>
            <a:pPr marL="0" marR="0" lvl="0" indent="0" algn="l" defTabSz="914400" rtl="0" eaLnBrk="1" fontAlgn="auto" latinLnBrk="0" hangingPunct="1">
              <a:lnSpc>
                <a:spcPct val="90000"/>
              </a:lnSpc>
              <a:spcBef>
                <a:spcPct val="0"/>
              </a:spcBef>
              <a:buClrTx/>
              <a:buSzTx/>
              <a:buFontTx/>
              <a:buNone/>
              <a:tabLst/>
              <a:defRPr/>
            </a:pPr>
            <a:r>
              <a:rPr kumimoji="0" lang="es-CL" sz="4000" i="0" u="none" strike="noStrike" kern="1200" cap="none" spc="0" normalizeH="0" baseline="0" noProof="0" dirty="0">
                <a:ln>
                  <a:noFill/>
                </a:ln>
                <a:solidFill>
                  <a:schemeClr val="bg1"/>
                </a:solidFill>
                <a:effectLst/>
                <a:uLnTx/>
                <a:uFillTx/>
                <a:latin typeface="Calibri"/>
                <a:ea typeface="+mj-ea"/>
                <a:cs typeface="Calibri"/>
              </a:rPr>
              <a:t>CALDERA</a:t>
            </a:r>
          </a:p>
          <a:p>
            <a:pPr marL="0" marR="0" lvl="0" indent="0" algn="l" defTabSz="914400" rtl="0" eaLnBrk="1" fontAlgn="auto" latinLnBrk="0" hangingPunct="1">
              <a:lnSpc>
                <a:spcPct val="90000"/>
              </a:lnSpc>
              <a:spcBef>
                <a:spcPct val="0"/>
              </a:spcBef>
              <a:buClrTx/>
              <a:buSzTx/>
              <a:buFontTx/>
              <a:buNone/>
              <a:tabLst/>
              <a:defRPr/>
            </a:pPr>
            <a:r>
              <a:rPr lang="es-CL" sz="4000" dirty="0">
                <a:solidFill>
                  <a:schemeClr val="bg1"/>
                </a:solidFill>
                <a:latin typeface="Calibri"/>
                <a:ea typeface="+mj-ea"/>
                <a:cs typeface="Calibri"/>
              </a:rPr>
              <a:t>CHAÑARAL</a:t>
            </a:r>
            <a:endParaRPr kumimoji="0" lang="es-CL" sz="4000" i="0" u="none" strike="noStrike" kern="1200" cap="none" spc="0" normalizeH="0" baseline="0" noProof="0" dirty="0">
              <a:ln>
                <a:noFill/>
              </a:ln>
              <a:solidFill>
                <a:schemeClr val="bg1"/>
              </a:solidFill>
              <a:effectLst/>
              <a:uLnTx/>
              <a:uFillTx/>
              <a:latin typeface="Calibri"/>
              <a:ea typeface="+mj-ea"/>
              <a:cs typeface="Calibri"/>
            </a:endParaRPr>
          </a:p>
        </p:txBody>
      </p:sp>
      <p:cxnSp>
        <p:nvCxnSpPr>
          <p:cNvPr id="6" name="Conector recto 5"/>
          <p:cNvCxnSpPr/>
          <p:nvPr/>
        </p:nvCxnSpPr>
        <p:spPr>
          <a:xfrm rot="5400000">
            <a:off x="-2418424" y="3514063"/>
            <a:ext cx="5927461" cy="1588"/>
          </a:xfrm>
          <a:prstGeom prst="line">
            <a:avLst/>
          </a:prstGeom>
          <a:ln w="28575" cap="flat" cmpd="sng" algn="ctr">
            <a:solidFill>
              <a:schemeClr val="bg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7" name="Imagen 6" descr="Flecha azul.png"/>
          <p:cNvPicPr>
            <a:picLocks noChangeAspect="1"/>
          </p:cNvPicPr>
          <p:nvPr/>
        </p:nvPicPr>
        <p:blipFill>
          <a:blip r:embed="rId2"/>
          <a:stretch>
            <a:fillRect/>
          </a:stretch>
        </p:blipFill>
        <p:spPr>
          <a:xfrm>
            <a:off x="243078" y="1994154"/>
            <a:ext cx="595122" cy="595939"/>
          </a:xfrm>
          <a:prstGeom prst="rect">
            <a:avLst/>
          </a:prstGeom>
        </p:spPr>
      </p:pic>
    </p:spTree>
    <p:extLst>
      <p:ext uri="{BB962C8B-B14F-4D97-AF65-F5344CB8AC3E}">
        <p14:creationId xmlns:p14="http://schemas.microsoft.com/office/powerpoint/2010/main" val="2051501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dondear rectángulo de esquina diagonal 11"/>
          <p:cNvSpPr/>
          <p:nvPr/>
        </p:nvSpPr>
        <p:spPr>
          <a:xfrm>
            <a:off x="1016000" y="1574793"/>
            <a:ext cx="10579100" cy="4445007"/>
          </a:xfrm>
          <a:prstGeom prst="round2DiagRect">
            <a:avLst>
              <a:gd name="adj1" fmla="val 8667"/>
              <a:gd name="adj2" fmla="val 0"/>
            </a:avLst>
          </a:prstGeom>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6" name="Rectángulo 5">
            <a:extLst>
              <a:ext uri="{FF2B5EF4-FFF2-40B4-BE49-F238E27FC236}">
                <a16:creationId xmlns:a16="http://schemas.microsoft.com/office/drawing/2014/main" xmlns="" id="{27644A14-008A-47C9-8EC7-990EB8EBAC40}"/>
              </a:ext>
            </a:extLst>
          </p:cNvPr>
          <p:cNvSpPr/>
          <p:nvPr/>
        </p:nvSpPr>
        <p:spPr>
          <a:xfrm>
            <a:off x="1346199" y="1866900"/>
            <a:ext cx="9829801" cy="3416320"/>
          </a:xfrm>
          <a:prstGeom prst="rect">
            <a:avLst/>
          </a:prstGeom>
        </p:spPr>
        <p:txBody>
          <a:bodyPr wrap="square">
            <a:spAutoFit/>
          </a:bodyPr>
          <a:lstStyle/>
          <a:p>
            <a:pPr algn="just"/>
            <a:r>
              <a:rPr lang="es-CL" dirty="0">
                <a:latin typeface="Arial" panose="020B0604020202020204" pitchFamily="34" charset="0"/>
                <a:cs typeface="Arial" panose="020B0604020202020204" pitchFamily="34" charset="0"/>
              </a:rPr>
              <a:t>Entre las regiones XV y V, los volúmenes de recarga natural de los acuíferos no están siendo capaces de entregar la cantidad de agua suficiente, para cubrir la explotación de los derechos de agua otorgados.</a:t>
            </a:r>
          </a:p>
          <a:p>
            <a:pPr algn="just"/>
            <a:endParaRPr lang="es-CL" dirty="0">
              <a:latin typeface="Arial" panose="020B0604020202020204" pitchFamily="34" charset="0"/>
              <a:cs typeface="Arial" panose="020B0604020202020204" pitchFamily="34" charset="0"/>
            </a:endParaRPr>
          </a:p>
          <a:p>
            <a:pPr algn="just"/>
            <a:r>
              <a:rPr lang="es-CL" dirty="0">
                <a:latin typeface="Arial" panose="020B0604020202020204" pitchFamily="34" charset="0"/>
                <a:cs typeface="Arial" panose="020B0604020202020204" pitchFamily="34" charset="0"/>
              </a:rPr>
              <a:t>Esta situación conlleva el deterioro de la calidad de las aguas que se extraen (con respecto a los parámetros nitrato, cloruro y sulfatos) para el abastecimiento de agua potable de las industrias sanitarias, agropecuarias y mineras.</a:t>
            </a:r>
          </a:p>
          <a:p>
            <a:pPr algn="just"/>
            <a:endParaRPr lang="es-CL" dirty="0">
              <a:latin typeface="Arial" panose="020B0604020202020204" pitchFamily="34" charset="0"/>
              <a:cs typeface="Arial" panose="020B0604020202020204" pitchFamily="34" charset="0"/>
            </a:endParaRPr>
          </a:p>
          <a:p>
            <a:pPr algn="just"/>
            <a:r>
              <a:rPr lang="es-CL" dirty="0">
                <a:latin typeface="Arial" panose="020B0604020202020204" pitchFamily="34" charset="0"/>
                <a:cs typeface="Arial" panose="020B0604020202020204" pitchFamily="34" charset="0"/>
              </a:rPr>
              <a:t>Es en este contexto que distintos actores han realizado estudios para desarrollar nuevas fuentes de abastecimiento de agua potable, considerando aspectos técnicos, económicos, ambientales y sociales. Todos concluyeron que la mejor alternativa es la  incorporación de nuevas fuentes a partir de la desalinización de agua de mar.</a:t>
            </a:r>
          </a:p>
        </p:txBody>
      </p:sp>
      <p:sp>
        <p:nvSpPr>
          <p:cNvPr id="5" name="Título 1">
            <a:extLst>
              <a:ext uri="{FF2B5EF4-FFF2-40B4-BE49-F238E27FC236}">
                <a16:creationId xmlns:a16="http://schemas.microsoft.com/office/drawing/2014/main" xmlns="" id="{4504DDC3-91E5-4FCC-81F8-3CECB985242F}"/>
              </a:ext>
            </a:extLst>
          </p:cNvPr>
          <p:cNvSpPr txBox="1">
            <a:spLocks/>
          </p:cNvSpPr>
          <p:nvPr/>
        </p:nvSpPr>
        <p:spPr>
          <a:xfrm>
            <a:off x="921077" y="695960"/>
            <a:ext cx="5390823" cy="616374"/>
          </a:xfrm>
          <a:prstGeom prst="rect">
            <a:avLst/>
          </a:prstGeom>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CONTEXTO</a:t>
            </a:r>
          </a:p>
        </p:txBody>
      </p:sp>
      <p:grpSp>
        <p:nvGrpSpPr>
          <p:cNvPr id="7" name="Agrupar 6"/>
          <p:cNvGrpSpPr/>
          <p:nvPr/>
        </p:nvGrpSpPr>
        <p:grpSpPr>
          <a:xfrm>
            <a:off x="338666" y="782771"/>
            <a:ext cx="677334" cy="2973257"/>
            <a:chOff x="338666" y="782771"/>
            <a:chExt cx="677334" cy="2973257"/>
          </a:xfrm>
        </p:grpSpPr>
        <p:pic>
          <p:nvPicPr>
            <p:cNvPr id="8" name="Imagen 7" descr="Flecha azul.png"/>
            <p:cNvPicPr>
              <a:picLocks noChangeAspect="1"/>
            </p:cNvPicPr>
            <p:nvPr/>
          </p:nvPicPr>
          <p:blipFill>
            <a:blip r:embed="rId2"/>
            <a:stretch>
              <a:fillRect/>
            </a:stretch>
          </p:blipFill>
          <p:spPr>
            <a:xfrm>
              <a:off x="338666" y="782771"/>
              <a:ext cx="423148" cy="423729"/>
            </a:xfrm>
            <a:prstGeom prst="rect">
              <a:avLst/>
            </a:prstGeom>
          </p:spPr>
        </p:pic>
        <p:grpSp>
          <p:nvGrpSpPr>
            <p:cNvPr id="9" name="Agrupar 38"/>
            <p:cNvGrpSpPr/>
            <p:nvPr/>
          </p:nvGrpSpPr>
          <p:grpSpPr>
            <a:xfrm>
              <a:off x="541867" y="1301219"/>
              <a:ext cx="474133" cy="2454809"/>
              <a:chOff x="541867" y="1301219"/>
              <a:chExt cx="474133" cy="2454809"/>
            </a:xfrm>
          </p:grpSpPr>
          <p:cxnSp>
            <p:nvCxnSpPr>
              <p:cNvPr id="10" name="Conector recto 9"/>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1" name="Conector recto 10"/>
              <p:cNvCxnSpPr/>
              <p:nvPr/>
            </p:nvCxnSpPr>
            <p:spPr>
              <a:xfrm>
                <a:off x="541867" y="37544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7408214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dondear rectángulo de esquina diagonal 12"/>
          <p:cNvSpPr/>
          <p:nvPr/>
        </p:nvSpPr>
        <p:spPr>
          <a:xfrm>
            <a:off x="1016000" y="1574793"/>
            <a:ext cx="10579100" cy="4470407"/>
          </a:xfrm>
          <a:prstGeom prst="round2DiagRect">
            <a:avLst>
              <a:gd name="adj1" fmla="val 8667"/>
              <a:gd name="adj2" fmla="val 0"/>
            </a:avLst>
          </a:prstGeom>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5" name="Rectángulo 4">
            <a:extLst>
              <a:ext uri="{FF2B5EF4-FFF2-40B4-BE49-F238E27FC236}">
                <a16:creationId xmlns:a16="http://schemas.microsoft.com/office/drawing/2014/main" xmlns="" id="{B074C865-C32D-4E87-8A4F-29F433455225}"/>
              </a:ext>
            </a:extLst>
          </p:cNvPr>
          <p:cNvSpPr/>
          <p:nvPr/>
        </p:nvSpPr>
        <p:spPr>
          <a:xfrm>
            <a:off x="1317206" y="1862168"/>
            <a:ext cx="4054894" cy="4278094"/>
          </a:xfrm>
          <a:prstGeom prst="rect">
            <a:avLst/>
          </a:prstGeom>
        </p:spPr>
        <p:txBody>
          <a:bodyPr wrap="square">
            <a:spAutoFit/>
          </a:bodyPr>
          <a:lstStyle/>
          <a:p>
            <a:pPr algn="just"/>
            <a:r>
              <a:rPr lang="es-CL" sz="1600" dirty="0">
                <a:latin typeface="Arial" panose="020B0604020202020204" pitchFamily="34" charset="0"/>
                <a:cs typeface="Arial" panose="020B0604020202020204" pitchFamily="34" charset="0"/>
              </a:rPr>
              <a:t>En Chañaral, el operador Aguas Chañar ha debido abandonar las fuentes productivas instaladas en los sectores 3 y 4, desplazándolas hacia los sectores 5 y 6, requiriendo de mayores recursos para su explotación. La disponibilidad de dichos sectores disminuirá  drásticamente en los próximos años. </a:t>
            </a:r>
          </a:p>
          <a:p>
            <a:pPr algn="just"/>
            <a:endParaRPr lang="es-CL" sz="1600" dirty="0">
              <a:latin typeface="Arial" panose="020B0604020202020204" pitchFamily="34" charset="0"/>
              <a:cs typeface="Arial" panose="020B0604020202020204" pitchFamily="34" charset="0"/>
            </a:endParaRPr>
          </a:p>
          <a:p>
            <a:pPr algn="just"/>
            <a:r>
              <a:rPr lang="es-CL" sz="1600" dirty="0">
                <a:latin typeface="Arial" panose="020B0604020202020204" pitchFamily="34" charset="0"/>
                <a:cs typeface="Arial" panose="020B0604020202020204" pitchFamily="34" charset="0"/>
              </a:rPr>
              <a:t>Con respecto a las fuentes de explotación de Aguas Chañar en el sector 5, del análisis de los antecedentes disponibles, se observa que el nivel freático en los pozos ubicados en este sector, desde donde se extrae el 70% del agua que abastece a las diferentes localidades de este sistema, continúa descendiendo. </a:t>
            </a:r>
          </a:p>
        </p:txBody>
      </p:sp>
      <p:pic>
        <p:nvPicPr>
          <p:cNvPr id="7" name="Picture 2">
            <a:extLst>
              <a:ext uri="{FF2B5EF4-FFF2-40B4-BE49-F238E27FC236}">
                <a16:creationId xmlns:a16="http://schemas.microsoft.com/office/drawing/2014/main" xmlns="" id="{698D1ECB-C821-4D6B-87E4-9DA6271BA58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53100" y="2753723"/>
            <a:ext cx="5575300" cy="2891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ítulo 1">
            <a:extLst>
              <a:ext uri="{FF2B5EF4-FFF2-40B4-BE49-F238E27FC236}">
                <a16:creationId xmlns:a16="http://schemas.microsoft.com/office/drawing/2014/main" xmlns="" id="{4504DDC3-91E5-4FCC-81F8-3CECB985242F}"/>
              </a:ext>
            </a:extLst>
          </p:cNvPr>
          <p:cNvSpPr txBox="1">
            <a:spLocks/>
          </p:cNvSpPr>
          <p:nvPr/>
        </p:nvSpPr>
        <p:spPr>
          <a:xfrm>
            <a:off x="921077" y="695960"/>
            <a:ext cx="5390823" cy="616374"/>
          </a:xfrm>
          <a:prstGeom prst="rect">
            <a:avLst/>
          </a:prstGeom>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CONTEXTO</a:t>
            </a:r>
          </a:p>
        </p:txBody>
      </p:sp>
      <p:grpSp>
        <p:nvGrpSpPr>
          <p:cNvPr id="8" name="Agrupar 7"/>
          <p:cNvGrpSpPr/>
          <p:nvPr/>
        </p:nvGrpSpPr>
        <p:grpSpPr>
          <a:xfrm>
            <a:off x="338666" y="782771"/>
            <a:ext cx="677334" cy="2973257"/>
            <a:chOff x="338666" y="782771"/>
            <a:chExt cx="677334" cy="2973257"/>
          </a:xfrm>
        </p:grpSpPr>
        <p:pic>
          <p:nvPicPr>
            <p:cNvPr id="9" name="Imagen 8" descr="Flecha azul.png"/>
            <p:cNvPicPr>
              <a:picLocks noChangeAspect="1"/>
            </p:cNvPicPr>
            <p:nvPr/>
          </p:nvPicPr>
          <p:blipFill>
            <a:blip r:embed="rId3"/>
            <a:stretch>
              <a:fillRect/>
            </a:stretch>
          </p:blipFill>
          <p:spPr>
            <a:xfrm>
              <a:off x="338666" y="782771"/>
              <a:ext cx="423148" cy="423729"/>
            </a:xfrm>
            <a:prstGeom prst="rect">
              <a:avLst/>
            </a:prstGeom>
          </p:spPr>
        </p:pic>
        <p:grpSp>
          <p:nvGrpSpPr>
            <p:cNvPr id="10" name="Agrupar 38"/>
            <p:cNvGrpSpPr/>
            <p:nvPr/>
          </p:nvGrpSpPr>
          <p:grpSpPr>
            <a:xfrm>
              <a:off x="541867" y="1301219"/>
              <a:ext cx="474133" cy="2454809"/>
              <a:chOff x="541867" y="1301219"/>
              <a:chExt cx="474133" cy="2454809"/>
            </a:xfrm>
          </p:grpSpPr>
          <p:cxnSp>
            <p:nvCxnSpPr>
              <p:cNvPr id="11" name="Conector recto 10"/>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Conector recto 11"/>
              <p:cNvCxnSpPr/>
              <p:nvPr/>
            </p:nvCxnSpPr>
            <p:spPr>
              <a:xfrm>
                <a:off x="541867" y="37544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
        <p:nvSpPr>
          <p:cNvPr id="14" name="Rectángulo 13">
            <a:extLst>
              <a:ext uri="{FF2B5EF4-FFF2-40B4-BE49-F238E27FC236}">
                <a16:creationId xmlns:a16="http://schemas.microsoft.com/office/drawing/2014/main" xmlns="" id="{B074C865-C32D-4E87-8A4F-29F433455225}"/>
              </a:ext>
            </a:extLst>
          </p:cNvPr>
          <p:cNvSpPr/>
          <p:nvPr/>
        </p:nvSpPr>
        <p:spPr>
          <a:xfrm>
            <a:off x="5749506" y="1862168"/>
            <a:ext cx="4054894" cy="584776"/>
          </a:xfrm>
          <a:prstGeom prst="rect">
            <a:avLst/>
          </a:prstGeom>
        </p:spPr>
        <p:txBody>
          <a:bodyPr wrap="square">
            <a:spAutoFit/>
          </a:bodyPr>
          <a:lstStyle/>
          <a:p>
            <a:pPr algn="just"/>
            <a:r>
              <a:rPr lang="es-CL" sz="1600" dirty="0">
                <a:latin typeface="Arial" panose="020B0604020202020204" pitchFamily="34" charset="0"/>
                <a:cs typeface="Arial" panose="020B0604020202020204" pitchFamily="34" charset="0"/>
              </a:rPr>
              <a:t>En la actualidad Aguas Chañar ha debido explotar desde el sector 6.</a:t>
            </a:r>
          </a:p>
        </p:txBody>
      </p:sp>
    </p:spTree>
    <p:extLst>
      <p:ext uri="{BB962C8B-B14F-4D97-AF65-F5344CB8AC3E}">
        <p14:creationId xmlns:p14="http://schemas.microsoft.com/office/powerpoint/2010/main" val="2873167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2" descr="http://www.econssachile.cl/images/ECONSSA_EQUIPO_050318_09.JPG">
            <a:extLst>
              <a:ext uri="{FF2B5EF4-FFF2-40B4-BE49-F238E27FC236}">
                <a16:creationId xmlns:a16="http://schemas.microsoft.com/office/drawing/2014/main" xmlns="" id="{01FB4E31-98E9-403E-997C-5FBD33014C7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8" name="AutoShape 4" descr="http://www.econssachile.cl/images/ECONSSA_EQUIPO_050318_09.JPG">
            <a:extLst>
              <a:ext uri="{FF2B5EF4-FFF2-40B4-BE49-F238E27FC236}">
                <a16:creationId xmlns:a16="http://schemas.microsoft.com/office/drawing/2014/main" xmlns="" id="{29E7B441-A6DB-4FC9-ADC6-6E955E7B2273}"/>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6" name="Rectángulo 5">
            <a:extLst>
              <a:ext uri="{FF2B5EF4-FFF2-40B4-BE49-F238E27FC236}">
                <a16:creationId xmlns:a16="http://schemas.microsoft.com/office/drawing/2014/main" xmlns="" id="{4B9ED734-AE46-4E5E-B133-20A9E552427D}"/>
              </a:ext>
            </a:extLst>
          </p:cNvPr>
          <p:cNvSpPr/>
          <p:nvPr/>
        </p:nvSpPr>
        <p:spPr>
          <a:xfrm>
            <a:off x="1152107" y="2064470"/>
            <a:ext cx="10430293" cy="1038746"/>
          </a:xfrm>
          <a:prstGeom prst="rect">
            <a:avLst/>
          </a:prstGeom>
        </p:spPr>
        <p:txBody>
          <a:bodyPr wrap="square">
            <a:spAutoFit/>
          </a:bodyPr>
          <a:lstStyle/>
          <a:p>
            <a:pPr algn="just"/>
            <a:endParaRPr lang="es-CL" sz="1050" dirty="0"/>
          </a:p>
          <a:p>
            <a:pPr algn="just"/>
            <a:endParaRPr lang="es-CL" sz="2000" dirty="0"/>
          </a:p>
          <a:p>
            <a:pPr algn="just"/>
            <a:endParaRPr lang="es-CL" sz="2000" dirty="0"/>
          </a:p>
          <a:p>
            <a:pPr algn="just"/>
            <a:endParaRPr lang="es-CL" sz="1100" dirty="0"/>
          </a:p>
        </p:txBody>
      </p:sp>
      <p:pic>
        <p:nvPicPr>
          <p:cNvPr id="11" name="Imagen 10">
            <a:extLst>
              <a:ext uri="{FF2B5EF4-FFF2-40B4-BE49-F238E27FC236}">
                <a16:creationId xmlns:a16="http://schemas.microsoft.com/office/drawing/2014/main" xmlns="" id="{733974D7-02B7-4DFA-94B5-D1FFA388848E}"/>
              </a:ext>
            </a:extLst>
          </p:cNvPr>
          <p:cNvPicPr>
            <a:picLocks noChangeAspect="1"/>
          </p:cNvPicPr>
          <p:nvPr/>
        </p:nvPicPr>
        <p:blipFill>
          <a:blip r:embed="rId2"/>
          <a:stretch>
            <a:fillRect/>
          </a:stretch>
        </p:blipFill>
        <p:spPr>
          <a:xfrm>
            <a:off x="2515375" y="1854527"/>
            <a:ext cx="7161249" cy="4350624"/>
          </a:xfrm>
          <a:prstGeom prst="rect">
            <a:avLst/>
          </a:prstGeom>
        </p:spPr>
      </p:pic>
      <p:sp>
        <p:nvSpPr>
          <p:cNvPr id="9" name="Título 1">
            <a:extLst>
              <a:ext uri="{FF2B5EF4-FFF2-40B4-BE49-F238E27FC236}">
                <a16:creationId xmlns:a16="http://schemas.microsoft.com/office/drawing/2014/main" xmlns="" id="{4504DDC3-91E5-4FCC-81F8-3CECB985242F}"/>
              </a:ext>
            </a:extLst>
          </p:cNvPr>
          <p:cNvSpPr txBox="1">
            <a:spLocks/>
          </p:cNvSpPr>
          <p:nvPr/>
        </p:nvSpPr>
        <p:spPr>
          <a:xfrm>
            <a:off x="921077" y="695960"/>
            <a:ext cx="5390823" cy="1082040"/>
          </a:xfrm>
          <a:prstGeom prst="rect">
            <a:avLst/>
          </a:prstGeom>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PROYECTO PLANTA</a:t>
            </a:r>
          </a:p>
          <a:p>
            <a:pPr marL="0" marR="0" lvl="0" indent="0" algn="l" defTabSz="914400" rtl="0" eaLnBrk="1" fontAlgn="auto" latinLnBrk="0" hangingPunct="1">
              <a:lnSpc>
                <a:spcPct val="90000"/>
              </a:lnSpc>
              <a:spcBef>
                <a:spcPct val="0"/>
              </a:spcBef>
              <a:spcAft>
                <a:spcPts val="0"/>
              </a:spcAft>
              <a:buClrTx/>
              <a:buSzTx/>
              <a:buFontTx/>
              <a:buNone/>
              <a:tabLst/>
              <a:defRPr/>
            </a:pPr>
            <a:r>
              <a:rPr lang="es-CL" sz="3200" dirty="0">
                <a:solidFill>
                  <a:srgbClr val="172D55"/>
                </a:solidFill>
                <a:latin typeface="Calibri"/>
                <a:ea typeface="+mj-ea"/>
                <a:cs typeface="Calibri"/>
              </a:rPr>
              <a:t>DESALINIZADORA ATACAMA</a:t>
            </a:r>
            <a:endParaRPr kumimoji="0" lang="es-CL" sz="3200" i="0" u="none" strike="noStrike" kern="1200" cap="none" spc="0" normalizeH="0" baseline="0" noProof="0" dirty="0">
              <a:ln>
                <a:noFill/>
              </a:ln>
              <a:solidFill>
                <a:srgbClr val="172D55"/>
              </a:solidFill>
              <a:effectLst/>
              <a:uLnTx/>
              <a:uFillTx/>
              <a:latin typeface="Calibri"/>
              <a:ea typeface="+mj-ea"/>
              <a:cs typeface="Calibri"/>
            </a:endParaRPr>
          </a:p>
        </p:txBody>
      </p:sp>
      <p:grpSp>
        <p:nvGrpSpPr>
          <p:cNvPr id="10" name="Agrupar 9"/>
          <p:cNvGrpSpPr/>
          <p:nvPr/>
        </p:nvGrpSpPr>
        <p:grpSpPr>
          <a:xfrm>
            <a:off x="338666" y="782771"/>
            <a:ext cx="2188634" cy="2973257"/>
            <a:chOff x="338666" y="782771"/>
            <a:chExt cx="2188634" cy="2973257"/>
          </a:xfrm>
        </p:grpSpPr>
        <p:pic>
          <p:nvPicPr>
            <p:cNvPr id="12" name="Imagen 11" descr="Flecha azul.png"/>
            <p:cNvPicPr>
              <a:picLocks noChangeAspect="1"/>
            </p:cNvPicPr>
            <p:nvPr/>
          </p:nvPicPr>
          <p:blipFill>
            <a:blip r:embed="rId3"/>
            <a:stretch>
              <a:fillRect/>
            </a:stretch>
          </p:blipFill>
          <p:spPr>
            <a:xfrm>
              <a:off x="338666" y="782771"/>
              <a:ext cx="423148" cy="423729"/>
            </a:xfrm>
            <a:prstGeom prst="rect">
              <a:avLst/>
            </a:prstGeom>
          </p:spPr>
        </p:pic>
        <p:grpSp>
          <p:nvGrpSpPr>
            <p:cNvPr id="13" name="Agrupar 38"/>
            <p:cNvGrpSpPr/>
            <p:nvPr/>
          </p:nvGrpSpPr>
          <p:grpSpPr>
            <a:xfrm>
              <a:off x="541867" y="1301219"/>
              <a:ext cx="1985433" cy="2454809"/>
              <a:chOff x="541867" y="1301219"/>
              <a:chExt cx="1985433" cy="2454809"/>
            </a:xfrm>
          </p:grpSpPr>
          <p:cxnSp>
            <p:nvCxnSpPr>
              <p:cNvPr id="14" name="Conector recto 13"/>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 name="Conector recto 14"/>
              <p:cNvCxnSpPr/>
              <p:nvPr/>
            </p:nvCxnSpPr>
            <p:spPr>
              <a:xfrm>
                <a:off x="541867" y="3754440"/>
                <a:ext cx="19854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18766728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dondear rectángulo de esquina diagonal 14"/>
          <p:cNvSpPr/>
          <p:nvPr/>
        </p:nvSpPr>
        <p:spPr>
          <a:xfrm>
            <a:off x="1294865" y="1776307"/>
            <a:ext cx="5418664" cy="3203609"/>
          </a:xfrm>
          <a:prstGeom prst="round2DiagRect">
            <a:avLst>
              <a:gd name="adj1" fmla="val 8667"/>
              <a:gd name="adj2" fmla="val 0"/>
            </a:avLst>
          </a:prstGeom>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dirty="0"/>
          </a:p>
        </p:txBody>
      </p:sp>
      <p:sp>
        <p:nvSpPr>
          <p:cNvPr id="6" name="Rectángulo 5">
            <a:extLst>
              <a:ext uri="{FF2B5EF4-FFF2-40B4-BE49-F238E27FC236}">
                <a16:creationId xmlns:a16="http://schemas.microsoft.com/office/drawing/2014/main" xmlns="" id="{D5AF9B86-7905-4AF9-AEC3-4894E7F2C16F}"/>
              </a:ext>
            </a:extLst>
          </p:cNvPr>
          <p:cNvSpPr/>
          <p:nvPr/>
        </p:nvSpPr>
        <p:spPr>
          <a:xfrm>
            <a:off x="1481669" y="1981200"/>
            <a:ext cx="5418664" cy="2923877"/>
          </a:xfrm>
          <a:prstGeom prst="rect">
            <a:avLst/>
          </a:prstGeom>
        </p:spPr>
        <p:txBody>
          <a:bodyPr wrap="square">
            <a:spAutoFit/>
          </a:bodyPr>
          <a:lstStyle/>
          <a:p>
            <a:pPr algn="just"/>
            <a:endParaRPr lang="es-CL" dirty="0">
              <a:latin typeface="Arial" panose="020B0604020202020204" pitchFamily="34" charset="0"/>
              <a:cs typeface="Arial" panose="020B0604020202020204" pitchFamily="34" charset="0"/>
            </a:endParaRPr>
          </a:p>
          <a:p>
            <a:pPr lvl="1" algn="just"/>
            <a:r>
              <a:rPr lang="es-CL" dirty="0">
                <a:latin typeface="Arial" panose="020B0604020202020204" pitchFamily="34" charset="0"/>
                <a:cs typeface="Arial" panose="020B0604020202020204" pitchFamily="34" charset="0"/>
              </a:rPr>
              <a:t>Planta desalinizadora de agua de mar.</a:t>
            </a:r>
          </a:p>
          <a:p>
            <a:pPr algn="just">
              <a:buFontTx/>
              <a:buChar char="-"/>
            </a:pPr>
            <a:endParaRPr lang="es-CL" dirty="0">
              <a:latin typeface="Arial" panose="020B0604020202020204" pitchFamily="34" charset="0"/>
              <a:cs typeface="Arial" panose="020B0604020202020204" pitchFamily="34" charset="0"/>
            </a:endParaRPr>
          </a:p>
          <a:p>
            <a:pPr lvl="1" algn="just"/>
            <a:r>
              <a:rPr lang="es-CL" dirty="0">
                <a:latin typeface="Arial" panose="020B0604020202020204" pitchFamily="34" charset="0"/>
                <a:cs typeface="Arial" panose="020B0604020202020204" pitchFamily="34" charset="0"/>
              </a:rPr>
              <a:t>Obras marinas.</a:t>
            </a:r>
          </a:p>
          <a:p>
            <a:pPr algn="just">
              <a:buFontTx/>
              <a:buChar char="-"/>
            </a:pPr>
            <a:endParaRPr lang="es-CL" dirty="0">
              <a:latin typeface="Arial" panose="020B0604020202020204" pitchFamily="34" charset="0"/>
              <a:cs typeface="Arial" panose="020B0604020202020204" pitchFamily="34" charset="0"/>
            </a:endParaRPr>
          </a:p>
          <a:p>
            <a:pPr lvl="1" algn="just"/>
            <a:r>
              <a:rPr lang="es-CL" dirty="0">
                <a:latin typeface="Arial" panose="020B0604020202020204" pitchFamily="34" charset="0"/>
                <a:cs typeface="Arial" panose="020B0604020202020204" pitchFamily="34" charset="0"/>
              </a:rPr>
              <a:t>Conducciones y elevaciones. </a:t>
            </a:r>
            <a:endParaRPr lang="es-CL" b="1" i="1" dirty="0">
              <a:latin typeface="Arial" panose="020B0604020202020204" pitchFamily="34" charset="0"/>
              <a:cs typeface="Arial" panose="020B0604020202020204" pitchFamily="34" charset="0"/>
            </a:endParaRPr>
          </a:p>
          <a:p>
            <a:pPr algn="just"/>
            <a:endParaRPr lang="es-CL" dirty="0">
              <a:latin typeface="Arial" panose="020B0604020202020204" pitchFamily="34" charset="0"/>
              <a:cs typeface="Arial" panose="020B0604020202020204" pitchFamily="34" charset="0"/>
            </a:endParaRPr>
          </a:p>
          <a:p>
            <a:pPr algn="just"/>
            <a:r>
              <a:rPr lang="es-CL" dirty="0">
                <a:latin typeface="Arial" panose="020B0604020202020204" pitchFamily="34" charset="0"/>
                <a:cs typeface="Arial" panose="020B0604020202020204" pitchFamily="34" charset="0"/>
              </a:rPr>
              <a:t>       Proyecto eléctrico.</a:t>
            </a:r>
          </a:p>
          <a:p>
            <a:pPr algn="just"/>
            <a:endParaRPr lang="es-CL" sz="2000" dirty="0"/>
          </a:p>
          <a:p>
            <a:pPr algn="just"/>
            <a:endParaRPr lang="es-CL" sz="2000" dirty="0"/>
          </a:p>
        </p:txBody>
      </p:sp>
      <p:pic>
        <p:nvPicPr>
          <p:cNvPr id="16" name="Imagen 15" descr="Flecha azul.png"/>
          <p:cNvPicPr>
            <a:picLocks noChangeAspect="1"/>
          </p:cNvPicPr>
          <p:nvPr/>
        </p:nvPicPr>
        <p:blipFill>
          <a:blip r:embed="rId2"/>
          <a:stretch>
            <a:fillRect/>
          </a:stretch>
        </p:blipFill>
        <p:spPr>
          <a:xfrm>
            <a:off x="1516652" y="2854974"/>
            <a:ext cx="237405" cy="237731"/>
          </a:xfrm>
          <a:prstGeom prst="rect">
            <a:avLst/>
          </a:prstGeom>
        </p:spPr>
      </p:pic>
      <p:sp>
        <p:nvSpPr>
          <p:cNvPr id="7" name="AutoShape 2" descr="http://www.econssachile.cl/images/ECONSSA_EQUIPO_050318_09.JPG">
            <a:extLst>
              <a:ext uri="{FF2B5EF4-FFF2-40B4-BE49-F238E27FC236}">
                <a16:creationId xmlns:a16="http://schemas.microsoft.com/office/drawing/2014/main" xmlns="" id="{01FB4E31-98E9-403E-997C-5FBD33014C7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8" name="AutoShape 4" descr="http://www.econssachile.cl/images/ECONSSA_EQUIPO_050318_09.JPG">
            <a:extLst>
              <a:ext uri="{FF2B5EF4-FFF2-40B4-BE49-F238E27FC236}">
                <a16:creationId xmlns:a16="http://schemas.microsoft.com/office/drawing/2014/main" xmlns="" id="{29E7B441-A6DB-4FC9-ADC6-6E955E7B2273}"/>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9" name="Título 1">
            <a:extLst>
              <a:ext uri="{FF2B5EF4-FFF2-40B4-BE49-F238E27FC236}">
                <a16:creationId xmlns:a16="http://schemas.microsoft.com/office/drawing/2014/main" xmlns="" id="{4504DDC3-91E5-4FCC-81F8-3CECB985242F}"/>
              </a:ext>
            </a:extLst>
          </p:cNvPr>
          <p:cNvSpPr txBox="1">
            <a:spLocks/>
          </p:cNvSpPr>
          <p:nvPr/>
        </p:nvSpPr>
        <p:spPr>
          <a:xfrm>
            <a:off x="921077" y="695960"/>
            <a:ext cx="6140123" cy="637540"/>
          </a:xfrm>
          <a:prstGeom prst="rect">
            <a:avLst/>
          </a:prstGeom>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s-CL" sz="3200" dirty="0">
                <a:solidFill>
                  <a:srgbClr val="172D55"/>
                </a:solidFill>
                <a:latin typeface="Calibri"/>
                <a:ea typeface="+mj-ea"/>
                <a:cs typeface="Calibri"/>
              </a:rPr>
              <a:t>PRINCIPALES INVERSIONES DEL SISTEMA</a:t>
            </a:r>
            <a:endParaRPr kumimoji="0" lang="es-CL" sz="3200" i="0" u="none" strike="noStrike" kern="1200" cap="none" spc="0" normalizeH="0" baseline="0" noProof="0" dirty="0">
              <a:ln>
                <a:noFill/>
              </a:ln>
              <a:solidFill>
                <a:srgbClr val="172D55"/>
              </a:solidFill>
              <a:effectLst/>
              <a:uLnTx/>
              <a:uFillTx/>
              <a:latin typeface="Calibri"/>
              <a:ea typeface="+mj-ea"/>
              <a:cs typeface="Calibri"/>
            </a:endParaRPr>
          </a:p>
        </p:txBody>
      </p:sp>
      <p:grpSp>
        <p:nvGrpSpPr>
          <p:cNvPr id="10" name="Agrupar 9"/>
          <p:cNvGrpSpPr/>
          <p:nvPr/>
        </p:nvGrpSpPr>
        <p:grpSpPr>
          <a:xfrm>
            <a:off x="338666" y="782771"/>
            <a:ext cx="677334" cy="2973257"/>
            <a:chOff x="338666" y="782771"/>
            <a:chExt cx="677334" cy="2973257"/>
          </a:xfrm>
        </p:grpSpPr>
        <p:pic>
          <p:nvPicPr>
            <p:cNvPr id="11" name="Imagen 10" descr="Flecha azul.png"/>
            <p:cNvPicPr>
              <a:picLocks noChangeAspect="1"/>
            </p:cNvPicPr>
            <p:nvPr/>
          </p:nvPicPr>
          <p:blipFill>
            <a:blip r:embed="rId3"/>
            <a:stretch>
              <a:fillRect/>
            </a:stretch>
          </p:blipFill>
          <p:spPr>
            <a:xfrm>
              <a:off x="338666" y="782771"/>
              <a:ext cx="423148" cy="423729"/>
            </a:xfrm>
            <a:prstGeom prst="rect">
              <a:avLst/>
            </a:prstGeom>
          </p:spPr>
        </p:pic>
        <p:grpSp>
          <p:nvGrpSpPr>
            <p:cNvPr id="12" name="Agrupar 38"/>
            <p:cNvGrpSpPr/>
            <p:nvPr/>
          </p:nvGrpSpPr>
          <p:grpSpPr>
            <a:xfrm>
              <a:off x="541867" y="1301219"/>
              <a:ext cx="474133" cy="2454809"/>
              <a:chOff x="541867" y="1301219"/>
              <a:chExt cx="474133" cy="2454809"/>
            </a:xfrm>
          </p:grpSpPr>
          <p:cxnSp>
            <p:nvCxnSpPr>
              <p:cNvPr id="13" name="Conector recto 12"/>
              <p:cNvCxnSpPr/>
              <p:nvPr/>
            </p:nvCxnSpPr>
            <p:spPr>
              <a:xfrm rot="5400000">
                <a:off x="-667413" y="2510764"/>
                <a:ext cx="242067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4" name="Conector recto 13"/>
              <p:cNvCxnSpPr/>
              <p:nvPr/>
            </p:nvCxnSpPr>
            <p:spPr>
              <a:xfrm>
                <a:off x="541867" y="3754440"/>
                <a:ext cx="4741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pic>
        <p:nvPicPr>
          <p:cNvPr id="17" name="Imagen 16" descr="Flecha azul.png"/>
          <p:cNvPicPr>
            <a:picLocks noChangeAspect="1"/>
          </p:cNvPicPr>
          <p:nvPr/>
        </p:nvPicPr>
        <p:blipFill>
          <a:blip r:embed="rId2"/>
          <a:stretch>
            <a:fillRect/>
          </a:stretch>
        </p:blipFill>
        <p:spPr>
          <a:xfrm>
            <a:off x="1516652" y="3411206"/>
            <a:ext cx="237405" cy="237731"/>
          </a:xfrm>
          <a:prstGeom prst="rect">
            <a:avLst/>
          </a:prstGeom>
        </p:spPr>
      </p:pic>
      <p:pic>
        <p:nvPicPr>
          <p:cNvPr id="18" name="Imagen 17" descr="Flecha azul.png"/>
          <p:cNvPicPr>
            <a:picLocks noChangeAspect="1"/>
          </p:cNvPicPr>
          <p:nvPr/>
        </p:nvPicPr>
        <p:blipFill>
          <a:blip r:embed="rId2"/>
          <a:stretch>
            <a:fillRect/>
          </a:stretch>
        </p:blipFill>
        <p:spPr>
          <a:xfrm>
            <a:off x="1532783" y="3966479"/>
            <a:ext cx="237405" cy="237731"/>
          </a:xfrm>
          <a:prstGeom prst="rect">
            <a:avLst/>
          </a:prstGeom>
        </p:spPr>
      </p:pic>
      <p:pic>
        <p:nvPicPr>
          <p:cNvPr id="19" name="Imagen 18" descr="Flecha azul.png">
            <a:extLst>
              <a:ext uri="{FF2B5EF4-FFF2-40B4-BE49-F238E27FC236}">
                <a16:creationId xmlns:a16="http://schemas.microsoft.com/office/drawing/2014/main" xmlns="" id="{447BBFF1-D698-4317-8180-B8D04E5BE15E}"/>
              </a:ext>
            </a:extLst>
          </p:cNvPr>
          <p:cNvPicPr>
            <a:picLocks noChangeAspect="1"/>
          </p:cNvPicPr>
          <p:nvPr/>
        </p:nvPicPr>
        <p:blipFill>
          <a:blip r:embed="rId2"/>
          <a:stretch>
            <a:fillRect/>
          </a:stretch>
        </p:blipFill>
        <p:spPr>
          <a:xfrm>
            <a:off x="1516653" y="2349680"/>
            <a:ext cx="237405" cy="237731"/>
          </a:xfrm>
          <a:prstGeom prst="rect">
            <a:avLst/>
          </a:prstGeom>
        </p:spPr>
      </p:pic>
    </p:spTree>
    <p:extLst>
      <p:ext uri="{BB962C8B-B14F-4D97-AF65-F5344CB8AC3E}">
        <p14:creationId xmlns:p14="http://schemas.microsoft.com/office/powerpoint/2010/main" val="494343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dondear rectángulo de esquina diagonal 41"/>
          <p:cNvSpPr/>
          <p:nvPr/>
        </p:nvSpPr>
        <p:spPr>
          <a:xfrm>
            <a:off x="1107534" y="1530460"/>
            <a:ext cx="10553700" cy="4927600"/>
          </a:xfrm>
          <a:prstGeom prst="round2DiagRect">
            <a:avLst>
              <a:gd name="adj1" fmla="val 7646"/>
              <a:gd name="adj2" fmla="val 0"/>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5" name="Rectángulo 4">
            <a:extLst>
              <a:ext uri="{FF2B5EF4-FFF2-40B4-BE49-F238E27FC236}">
                <a16:creationId xmlns:a16="http://schemas.microsoft.com/office/drawing/2014/main" xmlns="" id="{267A7F60-C82B-4628-B838-9B31BB614291}"/>
              </a:ext>
            </a:extLst>
          </p:cNvPr>
          <p:cNvSpPr/>
          <p:nvPr/>
        </p:nvSpPr>
        <p:spPr>
          <a:xfrm>
            <a:off x="1333500" y="1883539"/>
            <a:ext cx="4381500" cy="4247317"/>
          </a:xfrm>
          <a:prstGeom prst="rect">
            <a:avLst/>
          </a:prstGeom>
        </p:spPr>
        <p:txBody>
          <a:bodyPr wrap="square">
            <a:spAutoFit/>
          </a:bodyPr>
          <a:lstStyle/>
          <a:p>
            <a:pPr algn="just">
              <a:spcAft>
                <a:spcPts val="0"/>
              </a:spcAft>
            </a:pPr>
            <a:r>
              <a:rPr lang="es-ES" dirty="0">
                <a:solidFill>
                  <a:srgbClr val="222222"/>
                </a:solidFill>
                <a:latin typeface="Arial" panose="020B0604020202020204" pitchFamily="34" charset="0"/>
                <a:ea typeface="Times New Roman" panose="02020603050405020304" pitchFamily="18" charset="0"/>
                <a:cs typeface="Arial" panose="020B0604020202020204" pitchFamily="34" charset="0"/>
              </a:rPr>
              <a:t>La Empresa Concesionaria de Servicios Sanitarios, </a:t>
            </a:r>
            <a:r>
              <a:rPr lang="es-ES" dirty="0" err="1">
                <a:solidFill>
                  <a:srgbClr val="222222"/>
                </a:solidFill>
                <a:latin typeface="Arial" panose="020B0604020202020204" pitchFamily="34" charset="0"/>
                <a:ea typeface="Times New Roman" panose="02020603050405020304" pitchFamily="18" charset="0"/>
                <a:cs typeface="Arial" panose="020B0604020202020204" pitchFamily="34" charset="0"/>
              </a:rPr>
              <a:t>Econssa</a:t>
            </a:r>
            <a:r>
              <a:rPr lang="es-ES" dirty="0">
                <a:solidFill>
                  <a:srgbClr val="222222"/>
                </a:solidFill>
                <a:latin typeface="Arial" panose="020B0604020202020204" pitchFamily="34" charset="0"/>
                <a:ea typeface="Times New Roman" panose="02020603050405020304" pitchFamily="18" charset="0"/>
                <a:cs typeface="Arial" panose="020B0604020202020204" pitchFamily="34" charset="0"/>
              </a:rPr>
              <a:t> Chile S.A., es una sociedad anónima del Estado, perteneciente al Sistema de Empresas Públicas, SEP, y cuya propiedad es 99,1085 % de Corfo y 0,8915 % del Fisco.</a:t>
            </a:r>
            <a:endParaRPr lang="es-CL" sz="2800" dirty="0">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dirty="0">
                <a:solidFill>
                  <a:srgbClr val="222222"/>
                </a:solidFill>
                <a:latin typeface="Arial" panose="020B0604020202020204" pitchFamily="34" charset="0"/>
                <a:ea typeface="Times New Roman" panose="02020603050405020304" pitchFamily="18" charset="0"/>
                <a:cs typeface="Arial" panose="020B0604020202020204" pitchFamily="34" charset="0"/>
              </a:rPr>
              <a:t> </a:t>
            </a:r>
            <a:endParaRPr lang="es-CL" sz="2800" dirty="0">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dirty="0">
                <a:solidFill>
                  <a:srgbClr val="222222"/>
                </a:solidFill>
                <a:latin typeface="Arial" panose="020B0604020202020204" pitchFamily="34" charset="0"/>
                <a:ea typeface="Times New Roman" panose="02020603050405020304" pitchFamily="18" charset="0"/>
                <a:cs typeface="Arial" panose="020B0604020202020204" pitchFamily="34" charset="0"/>
              </a:rPr>
              <a:t>Su rol es controlar el cumplimiento de los contratos que el Estado suscribió con empresas operadoras privadas, a las que transfirió los derechos de explotación de concesiones sanitarias e infraestructura  existentes, entre los años 2001 y 2004, en nueve regiones del país.</a:t>
            </a:r>
            <a:endParaRPr lang="es-CL" sz="28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ítulo 1">
            <a:extLst>
              <a:ext uri="{FF2B5EF4-FFF2-40B4-BE49-F238E27FC236}">
                <a16:creationId xmlns:a16="http://schemas.microsoft.com/office/drawing/2014/main" xmlns="" id="{4504DDC3-91E5-4FCC-81F8-3CECB985242F}"/>
              </a:ext>
            </a:extLst>
          </p:cNvPr>
          <p:cNvSpPr txBox="1">
            <a:spLocks/>
          </p:cNvSpPr>
          <p:nvPr/>
        </p:nvSpPr>
        <p:spPr>
          <a:xfrm>
            <a:off x="921077" y="782739"/>
            <a:ext cx="3610467" cy="751493"/>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PROPIEDAD</a:t>
            </a:r>
          </a:p>
        </p:txBody>
      </p:sp>
      <p:sp>
        <p:nvSpPr>
          <p:cNvPr id="15" name="Rectángulo 14"/>
          <p:cNvSpPr/>
          <p:nvPr/>
        </p:nvSpPr>
        <p:spPr>
          <a:xfrm>
            <a:off x="6096000" y="3854162"/>
            <a:ext cx="1079500" cy="603250"/>
          </a:xfrm>
          <a:prstGeom prst="rect">
            <a:avLst/>
          </a:prstGeom>
          <a:solidFill>
            <a:schemeClr val="accent4"/>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16" name="Rectángulo 15"/>
          <p:cNvSpPr/>
          <p:nvPr/>
        </p:nvSpPr>
        <p:spPr>
          <a:xfrm>
            <a:off x="9184218" y="3854162"/>
            <a:ext cx="2004482" cy="603250"/>
          </a:xfrm>
          <a:prstGeom prst="rect">
            <a:avLst/>
          </a:prstGeom>
          <a:solidFill>
            <a:schemeClr val="accent1">
              <a:lumMod val="40000"/>
              <a:lumOff val="6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19" name="Rectángulo 18"/>
          <p:cNvSpPr/>
          <p:nvPr/>
        </p:nvSpPr>
        <p:spPr>
          <a:xfrm>
            <a:off x="7173384" y="3854162"/>
            <a:ext cx="2015066" cy="603250"/>
          </a:xfrm>
          <a:prstGeom prst="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20" name="Rectángulo 19">
            <a:extLst>
              <a:ext uri="{FF2B5EF4-FFF2-40B4-BE49-F238E27FC236}">
                <a16:creationId xmlns:a16="http://schemas.microsoft.com/office/drawing/2014/main" xmlns="" id="{6A5C18BF-F289-4BD3-87F5-F3CBBD5FA45C}"/>
              </a:ext>
            </a:extLst>
          </p:cNvPr>
          <p:cNvSpPr/>
          <p:nvPr/>
        </p:nvSpPr>
        <p:spPr>
          <a:xfrm>
            <a:off x="6229351" y="3934023"/>
            <a:ext cx="952499" cy="400110"/>
          </a:xfrm>
          <a:prstGeom prst="rect">
            <a:avLst/>
          </a:prstGeom>
        </p:spPr>
        <p:txBody>
          <a:bodyPr wrap="square" anchor="ctr">
            <a:spAutoFit/>
          </a:bodyPr>
          <a:lstStyle/>
          <a:p>
            <a:pPr>
              <a:spcAft>
                <a:spcPts val="1200"/>
              </a:spcAft>
            </a:pPr>
            <a:r>
              <a:rPr lang="es-CL" sz="2000" dirty="0">
                <a:solidFill>
                  <a:srgbClr val="172D55"/>
                </a:solidFill>
              </a:rPr>
              <a:t>Corfo</a:t>
            </a:r>
          </a:p>
        </p:txBody>
      </p:sp>
      <p:sp>
        <p:nvSpPr>
          <p:cNvPr id="21" name="CuadroTexto 20"/>
          <p:cNvSpPr txBox="1"/>
          <p:nvPr/>
        </p:nvSpPr>
        <p:spPr>
          <a:xfrm>
            <a:off x="7056450" y="3554564"/>
            <a:ext cx="2017183" cy="261610"/>
          </a:xfrm>
          <a:prstGeom prst="rect">
            <a:avLst/>
          </a:prstGeom>
          <a:noFill/>
        </p:spPr>
        <p:txBody>
          <a:bodyPr wrap="square" rtlCol="0">
            <a:spAutoFit/>
          </a:bodyPr>
          <a:lstStyle/>
          <a:p>
            <a:pPr algn="ctr"/>
            <a:r>
              <a:rPr lang="es-CL" sz="1100" dirty="0">
                <a:solidFill>
                  <a:srgbClr val="172D55"/>
                </a:solidFill>
              </a:rPr>
              <a:t>NÚMERO DE ACCIONES</a:t>
            </a:r>
            <a:endParaRPr lang="es-ES_tradnl" sz="1100" dirty="0">
              <a:solidFill>
                <a:srgbClr val="172D55"/>
              </a:solidFill>
            </a:endParaRPr>
          </a:p>
        </p:txBody>
      </p:sp>
      <p:sp>
        <p:nvSpPr>
          <p:cNvPr id="22" name="CuadroTexto 21"/>
          <p:cNvSpPr txBox="1"/>
          <p:nvPr/>
        </p:nvSpPr>
        <p:spPr>
          <a:xfrm>
            <a:off x="7173383" y="4019262"/>
            <a:ext cx="2021417" cy="369332"/>
          </a:xfrm>
          <a:prstGeom prst="rect">
            <a:avLst/>
          </a:prstGeom>
          <a:noFill/>
        </p:spPr>
        <p:txBody>
          <a:bodyPr wrap="square" rtlCol="0">
            <a:spAutoFit/>
          </a:bodyPr>
          <a:lstStyle/>
          <a:p>
            <a:pPr algn="ctr"/>
            <a:r>
              <a:rPr lang="es-CL" b="1" dirty="0">
                <a:solidFill>
                  <a:srgbClr val="172D55"/>
                </a:solidFill>
              </a:rPr>
              <a:t>18.341.640.160</a:t>
            </a:r>
            <a:endParaRPr lang="es-ES_tradnl" b="1" dirty="0">
              <a:solidFill>
                <a:srgbClr val="172D55"/>
              </a:solidFill>
            </a:endParaRPr>
          </a:p>
        </p:txBody>
      </p:sp>
      <p:sp>
        <p:nvSpPr>
          <p:cNvPr id="23" name="CuadroTexto 22"/>
          <p:cNvSpPr txBox="1"/>
          <p:nvPr/>
        </p:nvSpPr>
        <p:spPr>
          <a:xfrm>
            <a:off x="9073633" y="3560082"/>
            <a:ext cx="2010833" cy="261610"/>
          </a:xfrm>
          <a:prstGeom prst="rect">
            <a:avLst/>
          </a:prstGeom>
          <a:noFill/>
        </p:spPr>
        <p:txBody>
          <a:bodyPr wrap="square" rtlCol="0">
            <a:spAutoFit/>
          </a:bodyPr>
          <a:lstStyle/>
          <a:p>
            <a:pPr algn="ctr"/>
            <a:r>
              <a:rPr lang="es-CL" sz="1100" dirty="0">
                <a:solidFill>
                  <a:srgbClr val="172D55"/>
                </a:solidFill>
              </a:rPr>
              <a:t>PARTICIPACIÓN</a:t>
            </a:r>
            <a:endParaRPr lang="es-ES_tradnl" sz="1100" dirty="0">
              <a:solidFill>
                <a:srgbClr val="172D55"/>
              </a:solidFill>
            </a:endParaRPr>
          </a:p>
        </p:txBody>
      </p:sp>
      <p:sp>
        <p:nvSpPr>
          <p:cNvPr id="24" name="CuadroTexto 23"/>
          <p:cNvSpPr txBox="1"/>
          <p:nvPr/>
        </p:nvSpPr>
        <p:spPr>
          <a:xfrm>
            <a:off x="9188450" y="4019262"/>
            <a:ext cx="2006600" cy="369332"/>
          </a:xfrm>
          <a:prstGeom prst="rect">
            <a:avLst/>
          </a:prstGeom>
          <a:noFill/>
        </p:spPr>
        <p:txBody>
          <a:bodyPr wrap="square" rtlCol="0">
            <a:spAutoFit/>
          </a:bodyPr>
          <a:lstStyle/>
          <a:p>
            <a:pPr algn="ctr"/>
            <a:r>
              <a:rPr lang="es-CL" b="1" dirty="0">
                <a:solidFill>
                  <a:srgbClr val="172D55"/>
                </a:solidFill>
              </a:rPr>
              <a:t>99,1085%</a:t>
            </a:r>
            <a:endParaRPr lang="es-ES_tradnl" b="1" dirty="0">
              <a:solidFill>
                <a:srgbClr val="172D55"/>
              </a:solidFill>
            </a:endParaRPr>
          </a:p>
        </p:txBody>
      </p:sp>
      <p:sp>
        <p:nvSpPr>
          <p:cNvPr id="25" name="Rectángulo 24"/>
          <p:cNvSpPr/>
          <p:nvPr/>
        </p:nvSpPr>
        <p:spPr>
          <a:xfrm>
            <a:off x="6096000" y="4583560"/>
            <a:ext cx="1079500" cy="603250"/>
          </a:xfrm>
          <a:prstGeom prst="rect">
            <a:avLst/>
          </a:prstGeom>
          <a:solidFill>
            <a:schemeClr val="accent4"/>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26" name="Rectángulo 25"/>
          <p:cNvSpPr/>
          <p:nvPr/>
        </p:nvSpPr>
        <p:spPr>
          <a:xfrm>
            <a:off x="9188450" y="4614037"/>
            <a:ext cx="2000250" cy="603250"/>
          </a:xfrm>
          <a:prstGeom prst="rect">
            <a:avLst/>
          </a:prstGeom>
          <a:solidFill>
            <a:schemeClr val="accent1">
              <a:lumMod val="40000"/>
              <a:lumOff val="6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27" name="Rectángulo 26"/>
          <p:cNvSpPr/>
          <p:nvPr/>
        </p:nvSpPr>
        <p:spPr>
          <a:xfrm>
            <a:off x="7177617" y="4614037"/>
            <a:ext cx="2010833" cy="603250"/>
          </a:xfrm>
          <a:prstGeom prst="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28" name="Rectángulo 27">
            <a:extLst>
              <a:ext uri="{FF2B5EF4-FFF2-40B4-BE49-F238E27FC236}">
                <a16:creationId xmlns:a16="http://schemas.microsoft.com/office/drawing/2014/main" xmlns="" id="{6A5C18BF-F289-4BD3-87F5-F3CBBD5FA45C}"/>
              </a:ext>
            </a:extLst>
          </p:cNvPr>
          <p:cNvSpPr/>
          <p:nvPr/>
        </p:nvSpPr>
        <p:spPr>
          <a:xfrm>
            <a:off x="6229351" y="4706597"/>
            <a:ext cx="952499" cy="400110"/>
          </a:xfrm>
          <a:prstGeom prst="rect">
            <a:avLst/>
          </a:prstGeom>
        </p:spPr>
        <p:txBody>
          <a:bodyPr wrap="square" anchor="ctr">
            <a:spAutoFit/>
          </a:bodyPr>
          <a:lstStyle/>
          <a:p>
            <a:pPr>
              <a:spcAft>
                <a:spcPts val="1200"/>
              </a:spcAft>
            </a:pPr>
            <a:r>
              <a:rPr lang="es-CL" sz="2000" dirty="0"/>
              <a:t>Fisco</a:t>
            </a:r>
            <a:endParaRPr lang="es-CL" sz="2000" dirty="0">
              <a:solidFill>
                <a:srgbClr val="172D55"/>
              </a:solidFill>
            </a:endParaRPr>
          </a:p>
        </p:txBody>
      </p:sp>
      <p:sp>
        <p:nvSpPr>
          <p:cNvPr id="30" name="CuadroTexto 29"/>
          <p:cNvSpPr txBox="1"/>
          <p:nvPr/>
        </p:nvSpPr>
        <p:spPr>
          <a:xfrm>
            <a:off x="7186083" y="4791836"/>
            <a:ext cx="2008717" cy="369332"/>
          </a:xfrm>
          <a:prstGeom prst="rect">
            <a:avLst/>
          </a:prstGeom>
          <a:noFill/>
        </p:spPr>
        <p:txBody>
          <a:bodyPr wrap="square" rtlCol="0">
            <a:spAutoFit/>
          </a:bodyPr>
          <a:lstStyle/>
          <a:p>
            <a:pPr algn="ctr"/>
            <a:r>
              <a:rPr lang="es-CL" b="1" dirty="0">
                <a:solidFill>
                  <a:srgbClr val="172D55"/>
                </a:solidFill>
              </a:rPr>
              <a:t>164.991.684</a:t>
            </a:r>
            <a:endParaRPr lang="es-ES_tradnl" b="1" dirty="0">
              <a:solidFill>
                <a:srgbClr val="172D55"/>
              </a:solidFill>
            </a:endParaRPr>
          </a:p>
        </p:txBody>
      </p:sp>
      <p:sp>
        <p:nvSpPr>
          <p:cNvPr id="32" name="CuadroTexto 31"/>
          <p:cNvSpPr txBox="1"/>
          <p:nvPr/>
        </p:nvSpPr>
        <p:spPr>
          <a:xfrm>
            <a:off x="9184217" y="4791836"/>
            <a:ext cx="2010833" cy="369332"/>
          </a:xfrm>
          <a:prstGeom prst="rect">
            <a:avLst/>
          </a:prstGeom>
          <a:noFill/>
        </p:spPr>
        <p:txBody>
          <a:bodyPr wrap="square" rtlCol="0">
            <a:spAutoFit/>
          </a:bodyPr>
          <a:lstStyle/>
          <a:p>
            <a:pPr algn="ctr"/>
            <a:r>
              <a:rPr lang="es-CL" b="1" dirty="0">
                <a:solidFill>
                  <a:srgbClr val="172D55"/>
                </a:solidFill>
              </a:rPr>
              <a:t>0,8915%</a:t>
            </a:r>
            <a:endParaRPr lang="es-ES_tradnl" b="1" dirty="0">
              <a:solidFill>
                <a:srgbClr val="172D55"/>
              </a:solidFill>
            </a:endParaRPr>
          </a:p>
        </p:txBody>
      </p:sp>
      <p:sp>
        <p:nvSpPr>
          <p:cNvPr id="33" name="Rectángulo 32"/>
          <p:cNvSpPr/>
          <p:nvPr/>
        </p:nvSpPr>
        <p:spPr>
          <a:xfrm>
            <a:off x="6096000" y="5367570"/>
            <a:ext cx="1079500" cy="603250"/>
          </a:xfrm>
          <a:prstGeom prst="rect">
            <a:avLst/>
          </a:prstGeom>
          <a:solidFill>
            <a:schemeClr val="accent4"/>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34" name="Rectángulo 33"/>
          <p:cNvSpPr/>
          <p:nvPr/>
        </p:nvSpPr>
        <p:spPr>
          <a:xfrm>
            <a:off x="9188450" y="5367570"/>
            <a:ext cx="2000250" cy="603250"/>
          </a:xfrm>
          <a:prstGeom prst="rect">
            <a:avLst/>
          </a:prstGeom>
          <a:solidFill>
            <a:schemeClr val="accent1">
              <a:lumMod val="40000"/>
              <a:lumOff val="6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_tradnl"/>
          </a:p>
        </p:txBody>
      </p:sp>
      <p:sp>
        <p:nvSpPr>
          <p:cNvPr id="35" name="Rectángulo 34"/>
          <p:cNvSpPr/>
          <p:nvPr/>
        </p:nvSpPr>
        <p:spPr>
          <a:xfrm>
            <a:off x="7177617" y="5367570"/>
            <a:ext cx="2010833" cy="603250"/>
          </a:xfrm>
          <a:prstGeom prst="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36" name="Rectángulo 35">
            <a:extLst>
              <a:ext uri="{FF2B5EF4-FFF2-40B4-BE49-F238E27FC236}">
                <a16:creationId xmlns:a16="http://schemas.microsoft.com/office/drawing/2014/main" xmlns="" id="{6A5C18BF-F289-4BD3-87F5-F3CBBD5FA45C}"/>
              </a:ext>
            </a:extLst>
          </p:cNvPr>
          <p:cNvSpPr/>
          <p:nvPr/>
        </p:nvSpPr>
        <p:spPr>
          <a:xfrm>
            <a:off x="6229351" y="5460130"/>
            <a:ext cx="952499" cy="400110"/>
          </a:xfrm>
          <a:prstGeom prst="rect">
            <a:avLst/>
          </a:prstGeom>
        </p:spPr>
        <p:txBody>
          <a:bodyPr wrap="square" anchor="ctr">
            <a:spAutoFit/>
          </a:bodyPr>
          <a:lstStyle/>
          <a:p>
            <a:pPr>
              <a:spcAft>
                <a:spcPts val="1200"/>
              </a:spcAft>
            </a:pPr>
            <a:r>
              <a:rPr lang="es-CL" sz="2000" dirty="0"/>
              <a:t>Total</a:t>
            </a:r>
            <a:endParaRPr lang="es-CL" sz="2000" dirty="0">
              <a:solidFill>
                <a:srgbClr val="172D55"/>
              </a:solidFill>
            </a:endParaRPr>
          </a:p>
        </p:txBody>
      </p:sp>
      <p:sp>
        <p:nvSpPr>
          <p:cNvPr id="38" name="CuadroTexto 37"/>
          <p:cNvSpPr txBox="1"/>
          <p:nvPr/>
        </p:nvSpPr>
        <p:spPr>
          <a:xfrm>
            <a:off x="7186083" y="5545369"/>
            <a:ext cx="2008717" cy="369332"/>
          </a:xfrm>
          <a:prstGeom prst="rect">
            <a:avLst/>
          </a:prstGeom>
          <a:noFill/>
        </p:spPr>
        <p:txBody>
          <a:bodyPr wrap="square" rtlCol="0">
            <a:spAutoFit/>
          </a:bodyPr>
          <a:lstStyle/>
          <a:p>
            <a:pPr algn="ctr"/>
            <a:r>
              <a:rPr lang="es-CL" b="1" dirty="0">
                <a:solidFill>
                  <a:srgbClr val="172D55"/>
                </a:solidFill>
              </a:rPr>
              <a:t>18.506.631.844</a:t>
            </a:r>
            <a:endParaRPr lang="es-ES_tradnl" b="1" dirty="0">
              <a:solidFill>
                <a:srgbClr val="172D55"/>
              </a:solidFill>
            </a:endParaRPr>
          </a:p>
        </p:txBody>
      </p:sp>
      <p:sp>
        <p:nvSpPr>
          <p:cNvPr id="40" name="CuadroTexto 39"/>
          <p:cNvSpPr txBox="1"/>
          <p:nvPr/>
        </p:nvSpPr>
        <p:spPr>
          <a:xfrm>
            <a:off x="9184217" y="5545369"/>
            <a:ext cx="2010833" cy="369332"/>
          </a:xfrm>
          <a:prstGeom prst="rect">
            <a:avLst/>
          </a:prstGeom>
          <a:noFill/>
        </p:spPr>
        <p:txBody>
          <a:bodyPr wrap="square" rtlCol="0">
            <a:spAutoFit/>
          </a:bodyPr>
          <a:lstStyle/>
          <a:p>
            <a:pPr algn="ctr"/>
            <a:r>
              <a:rPr lang="es-CL" b="1" dirty="0">
                <a:solidFill>
                  <a:srgbClr val="172D55"/>
                </a:solidFill>
              </a:rPr>
              <a:t>100%</a:t>
            </a:r>
            <a:endParaRPr lang="es-ES_tradnl" b="1" dirty="0">
              <a:solidFill>
                <a:srgbClr val="172D55"/>
              </a:solidFill>
            </a:endParaRPr>
          </a:p>
        </p:txBody>
      </p:sp>
      <p:sp>
        <p:nvSpPr>
          <p:cNvPr id="41" name="CuadroTexto 40"/>
          <p:cNvSpPr txBox="1"/>
          <p:nvPr/>
        </p:nvSpPr>
        <p:spPr>
          <a:xfrm>
            <a:off x="6047846" y="3124424"/>
            <a:ext cx="5280542" cy="338554"/>
          </a:xfrm>
          <a:prstGeom prst="rect">
            <a:avLst/>
          </a:prstGeom>
          <a:noFill/>
        </p:spPr>
        <p:txBody>
          <a:bodyPr wrap="square" rtlCol="0">
            <a:spAutoFit/>
          </a:bodyPr>
          <a:lstStyle/>
          <a:p>
            <a:r>
              <a:rPr lang="es-ES_tradnl" sz="1600" dirty="0">
                <a:solidFill>
                  <a:srgbClr val="172D55"/>
                </a:solidFill>
                <a:latin typeface="Calibri"/>
                <a:cs typeface="Calibri"/>
              </a:rPr>
              <a:t>PARTICIPACIÓN  Y ACCIONES DE LA SOCIEDAD</a:t>
            </a:r>
          </a:p>
        </p:txBody>
      </p:sp>
      <p:grpSp>
        <p:nvGrpSpPr>
          <p:cNvPr id="47" name="Agrupar 46"/>
          <p:cNvGrpSpPr/>
          <p:nvPr/>
        </p:nvGrpSpPr>
        <p:grpSpPr>
          <a:xfrm>
            <a:off x="338666" y="846271"/>
            <a:ext cx="668867" cy="2592257"/>
            <a:chOff x="338666" y="846271"/>
            <a:chExt cx="668867" cy="2592257"/>
          </a:xfrm>
        </p:grpSpPr>
        <p:cxnSp>
          <p:nvCxnSpPr>
            <p:cNvPr id="48" name="Conector recto 47"/>
            <p:cNvCxnSpPr/>
            <p:nvPr/>
          </p:nvCxnSpPr>
          <p:spPr>
            <a:xfrm rot="5400000">
              <a:off x="-522950" y="2364713"/>
              <a:ext cx="2130161"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9" name="Conector recto 48"/>
            <p:cNvCxnSpPr/>
            <p:nvPr/>
          </p:nvCxnSpPr>
          <p:spPr>
            <a:xfrm>
              <a:off x="541867" y="3436940"/>
              <a:ext cx="465666"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50" name="Imagen 49" descr="Flecha azul.png"/>
            <p:cNvPicPr>
              <a:picLocks noChangeAspect="1"/>
            </p:cNvPicPr>
            <p:nvPr/>
          </p:nvPicPr>
          <p:blipFill>
            <a:blip r:embed="rId2"/>
            <a:stretch>
              <a:fillRect/>
            </a:stretch>
          </p:blipFill>
          <p:spPr>
            <a:xfrm>
              <a:off x="338666" y="846271"/>
              <a:ext cx="423148" cy="423729"/>
            </a:xfrm>
            <a:prstGeom prst="rect">
              <a:avLst/>
            </a:prstGeom>
          </p:spPr>
        </p:pic>
      </p:grpSp>
    </p:spTree>
    <p:extLst>
      <p:ext uri="{BB962C8B-B14F-4D97-AF65-F5344CB8AC3E}">
        <p14:creationId xmlns:p14="http://schemas.microsoft.com/office/powerpoint/2010/main" val="28063365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4504DDC3-91E5-4FCC-81F8-3CECB985242F}"/>
              </a:ext>
            </a:extLst>
          </p:cNvPr>
          <p:cNvSpPr txBox="1">
            <a:spLocks/>
          </p:cNvSpPr>
          <p:nvPr/>
        </p:nvSpPr>
        <p:spPr>
          <a:xfrm>
            <a:off x="921077" y="757339"/>
            <a:ext cx="3610467" cy="751493"/>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INGRESOS</a:t>
            </a:r>
          </a:p>
        </p:txBody>
      </p:sp>
      <p:sp>
        <p:nvSpPr>
          <p:cNvPr id="9" name="Redondear rectángulo de esquina diagonal 8"/>
          <p:cNvSpPr/>
          <p:nvPr/>
        </p:nvSpPr>
        <p:spPr>
          <a:xfrm>
            <a:off x="1041400" y="2184400"/>
            <a:ext cx="10553700" cy="3117850"/>
          </a:xfrm>
          <a:prstGeom prst="round2DiagRect">
            <a:avLst>
              <a:gd name="adj1" fmla="val 11983"/>
              <a:gd name="adj2" fmla="val 0"/>
            </a:avLst>
          </a:prstGeom>
          <a:solidFill>
            <a:srgbClr val="DEEBF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6" name="Rectángulo 5">
            <a:extLst>
              <a:ext uri="{FF2B5EF4-FFF2-40B4-BE49-F238E27FC236}">
                <a16:creationId xmlns:a16="http://schemas.microsoft.com/office/drawing/2014/main" xmlns="" id="{32C95640-D573-456D-BA7A-8990545AFC2E}"/>
              </a:ext>
            </a:extLst>
          </p:cNvPr>
          <p:cNvSpPr/>
          <p:nvPr/>
        </p:nvSpPr>
        <p:spPr>
          <a:xfrm>
            <a:off x="1397000" y="2593605"/>
            <a:ext cx="9931400" cy="2585323"/>
          </a:xfrm>
          <a:prstGeom prst="rect">
            <a:avLst/>
          </a:prstGeom>
        </p:spPr>
        <p:txBody>
          <a:bodyPr wrap="square">
            <a:spAutoFit/>
          </a:bodyPr>
          <a:lstStyle/>
          <a:p>
            <a:pPr algn="just"/>
            <a:r>
              <a:rPr lang="es-ES" dirty="0">
                <a:latin typeface="Arial" panose="020B0604020202020204" pitchFamily="34" charset="0"/>
                <a:cs typeface="Arial" panose="020B0604020202020204" pitchFamily="34" charset="0"/>
              </a:rPr>
              <a:t>Este modelo permitió que el Estado recibiera 600 millones de dólares por concepto de transferencia de los derechos de explotación por 30 años. A este aporte se suma un canon anual de un millón 800 mil dólares que las operadoras deben pagar a </a:t>
            </a:r>
            <a:r>
              <a:rPr lang="es-ES" dirty="0" err="1">
                <a:latin typeface="Arial" panose="020B0604020202020204" pitchFamily="34" charset="0"/>
                <a:cs typeface="Arial" panose="020B0604020202020204" pitchFamily="34" charset="0"/>
              </a:rPr>
              <a:t>Econssa</a:t>
            </a:r>
            <a:r>
              <a:rPr lang="es-ES" dirty="0">
                <a:latin typeface="Arial" panose="020B0604020202020204" pitchFamily="34" charset="0"/>
                <a:cs typeface="Arial" panose="020B0604020202020204" pitchFamily="34" charset="0"/>
              </a:rPr>
              <a:t> hasta el fin de la concesión. </a:t>
            </a:r>
          </a:p>
          <a:p>
            <a:pPr algn="just"/>
            <a:r>
              <a:rPr lang="es-ES" dirty="0">
                <a:latin typeface="Arial" panose="020B0604020202020204" pitchFamily="34" charset="0"/>
                <a:cs typeface="Arial" panose="020B0604020202020204" pitchFamily="34" charset="0"/>
              </a:rPr>
              <a:t> </a:t>
            </a:r>
            <a:endParaRPr lang="es-CL"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Al cierre del ejercicio financiero 2017, </a:t>
            </a:r>
            <a:r>
              <a:rPr lang="es-ES" dirty="0" err="1">
                <a:latin typeface="Arial" panose="020B0604020202020204" pitchFamily="34" charset="0"/>
                <a:cs typeface="Arial" panose="020B0604020202020204" pitchFamily="34" charset="0"/>
              </a:rPr>
              <a:t>Econssa</a:t>
            </a:r>
            <a:r>
              <a:rPr lang="es-ES" dirty="0">
                <a:latin typeface="Arial" panose="020B0604020202020204" pitchFamily="34" charset="0"/>
                <a:cs typeface="Arial" panose="020B0604020202020204" pitchFamily="34" charset="0"/>
              </a:rPr>
              <a:t> ha registrado en el activo de la empresa, inversiones de infraestructura construida por los operadores, con un valor cercano a US$ 1.058 millones. Estas inversiones corresponden a obras e instalaciones que están bajo el control -y para su explotación- de las respectivas empresas operadoras hasta el término de los contratos.</a:t>
            </a:r>
            <a:endParaRPr lang="es-CL" dirty="0">
              <a:latin typeface="Arial" panose="020B0604020202020204" pitchFamily="34" charset="0"/>
              <a:cs typeface="Arial" panose="020B0604020202020204" pitchFamily="34" charset="0"/>
            </a:endParaRPr>
          </a:p>
        </p:txBody>
      </p:sp>
      <p:grpSp>
        <p:nvGrpSpPr>
          <p:cNvPr id="13" name="Agrupar 12"/>
          <p:cNvGrpSpPr/>
          <p:nvPr/>
        </p:nvGrpSpPr>
        <p:grpSpPr>
          <a:xfrm>
            <a:off x="338666" y="846271"/>
            <a:ext cx="668867" cy="2592257"/>
            <a:chOff x="338666" y="846271"/>
            <a:chExt cx="668867" cy="2592257"/>
          </a:xfrm>
        </p:grpSpPr>
        <p:cxnSp>
          <p:nvCxnSpPr>
            <p:cNvPr id="14" name="Conector recto 13"/>
            <p:cNvCxnSpPr/>
            <p:nvPr/>
          </p:nvCxnSpPr>
          <p:spPr>
            <a:xfrm rot="5400000">
              <a:off x="-522950" y="2364713"/>
              <a:ext cx="2130161"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 name="Conector recto 14"/>
            <p:cNvCxnSpPr/>
            <p:nvPr/>
          </p:nvCxnSpPr>
          <p:spPr>
            <a:xfrm>
              <a:off x="541867" y="3436940"/>
              <a:ext cx="465666"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6" name="Imagen 15" descr="Flecha azul.png"/>
            <p:cNvPicPr>
              <a:picLocks noChangeAspect="1"/>
            </p:cNvPicPr>
            <p:nvPr/>
          </p:nvPicPr>
          <p:blipFill>
            <a:blip r:embed="rId2"/>
            <a:stretch>
              <a:fillRect/>
            </a:stretch>
          </p:blipFill>
          <p:spPr>
            <a:xfrm>
              <a:off x="338666" y="846271"/>
              <a:ext cx="423148" cy="423729"/>
            </a:xfrm>
            <a:prstGeom prst="rect">
              <a:avLst/>
            </a:prstGeom>
          </p:spPr>
        </p:pic>
      </p:grpSp>
    </p:spTree>
    <p:extLst>
      <p:ext uri="{BB962C8B-B14F-4D97-AF65-F5344CB8AC3E}">
        <p14:creationId xmlns:p14="http://schemas.microsoft.com/office/powerpoint/2010/main" val="27834331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dondear rectángulo de esquina diagonal 11"/>
          <p:cNvSpPr/>
          <p:nvPr/>
        </p:nvSpPr>
        <p:spPr>
          <a:xfrm>
            <a:off x="1041400" y="2184400"/>
            <a:ext cx="10553700" cy="4286250"/>
          </a:xfrm>
          <a:prstGeom prst="round2DiagRect">
            <a:avLst>
              <a:gd name="adj1" fmla="val 8667"/>
              <a:gd name="adj2" fmla="val 0"/>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5" name="Rectángulo 4">
            <a:extLst>
              <a:ext uri="{FF2B5EF4-FFF2-40B4-BE49-F238E27FC236}">
                <a16:creationId xmlns:a16="http://schemas.microsoft.com/office/drawing/2014/main" xmlns="" id="{8C25CD62-7B19-4FEA-A03A-E59582BA7C75}"/>
              </a:ext>
            </a:extLst>
          </p:cNvPr>
          <p:cNvSpPr/>
          <p:nvPr/>
        </p:nvSpPr>
        <p:spPr>
          <a:xfrm>
            <a:off x="1478073" y="2640333"/>
            <a:ext cx="4489450" cy="338554"/>
          </a:xfrm>
          <a:prstGeom prst="rect">
            <a:avLst/>
          </a:prstGeom>
        </p:spPr>
        <p:txBody>
          <a:bodyPr wrap="square">
            <a:spAutoFit/>
          </a:bodyPr>
          <a:lstStyle/>
          <a:p>
            <a:pPr algn="just"/>
            <a:endParaRPr lang="es-CL" sz="1600" b="1" dirty="0"/>
          </a:p>
        </p:txBody>
      </p:sp>
      <p:sp>
        <p:nvSpPr>
          <p:cNvPr id="4" name="Título 1">
            <a:extLst>
              <a:ext uri="{FF2B5EF4-FFF2-40B4-BE49-F238E27FC236}">
                <a16:creationId xmlns:a16="http://schemas.microsoft.com/office/drawing/2014/main" xmlns="" id="{4504DDC3-91E5-4FCC-81F8-3CECB985242F}"/>
              </a:ext>
            </a:extLst>
          </p:cNvPr>
          <p:cNvSpPr txBox="1">
            <a:spLocks/>
          </p:cNvSpPr>
          <p:nvPr/>
        </p:nvSpPr>
        <p:spPr>
          <a:xfrm>
            <a:off x="921077" y="750989"/>
            <a:ext cx="3610467" cy="1431291"/>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PARTICIPACIÓN</a:t>
            </a:r>
          </a:p>
          <a:p>
            <a:pPr marL="0" marR="0" lvl="0" indent="0" algn="l" defTabSz="914400" rtl="0" eaLnBrk="1" fontAlgn="auto" latinLnBrk="0" hangingPunct="1">
              <a:lnSpc>
                <a:spcPct val="90000"/>
              </a:lnSpc>
              <a:spcBef>
                <a:spcPct val="0"/>
              </a:spcBef>
              <a:spcAft>
                <a:spcPts val="0"/>
              </a:spcAft>
              <a:buClrTx/>
              <a:buSzTx/>
              <a:buFontTx/>
              <a:buNone/>
              <a:tabLst/>
              <a:defRPr/>
            </a:pPr>
            <a:r>
              <a:rPr lang="es-CL" sz="3200" dirty="0">
                <a:solidFill>
                  <a:srgbClr val="172D55"/>
                </a:solidFill>
                <a:latin typeface="Calibri"/>
                <a:ea typeface="+mj-ea"/>
                <a:cs typeface="Calibri"/>
              </a:rPr>
              <a:t>DE MERCADO</a:t>
            </a:r>
            <a:endParaRPr kumimoji="0" lang="es-CL" sz="3200" i="0" u="none" strike="noStrike" kern="1200" cap="none" spc="0" normalizeH="0" baseline="0" noProof="0" dirty="0">
              <a:ln>
                <a:noFill/>
              </a:ln>
              <a:solidFill>
                <a:srgbClr val="172D55"/>
              </a:solidFill>
              <a:effectLst/>
              <a:uLnTx/>
              <a:uFillTx/>
              <a:latin typeface="Calibri"/>
              <a:ea typeface="+mj-ea"/>
              <a:cs typeface="Calibri"/>
            </a:endParaRPr>
          </a:p>
        </p:txBody>
      </p:sp>
      <p:pic>
        <p:nvPicPr>
          <p:cNvPr id="11" name="Imagen 10" descr="Grafico 14.png"/>
          <p:cNvPicPr>
            <a:picLocks noChangeAspect="1"/>
          </p:cNvPicPr>
          <p:nvPr/>
        </p:nvPicPr>
        <p:blipFill>
          <a:blip r:embed="rId2"/>
          <a:stretch>
            <a:fillRect/>
          </a:stretch>
        </p:blipFill>
        <p:spPr>
          <a:xfrm>
            <a:off x="3296094" y="2697715"/>
            <a:ext cx="6496492" cy="3312928"/>
          </a:xfrm>
          <a:prstGeom prst="rect">
            <a:avLst/>
          </a:prstGeom>
        </p:spPr>
      </p:pic>
      <p:grpSp>
        <p:nvGrpSpPr>
          <p:cNvPr id="16" name="Agrupar 15"/>
          <p:cNvGrpSpPr/>
          <p:nvPr/>
        </p:nvGrpSpPr>
        <p:grpSpPr>
          <a:xfrm>
            <a:off x="338666" y="846271"/>
            <a:ext cx="660401" cy="2592257"/>
            <a:chOff x="338666" y="846271"/>
            <a:chExt cx="660401" cy="2592257"/>
          </a:xfrm>
        </p:grpSpPr>
        <p:cxnSp>
          <p:nvCxnSpPr>
            <p:cNvPr id="17" name="Conector recto 16"/>
            <p:cNvCxnSpPr/>
            <p:nvPr/>
          </p:nvCxnSpPr>
          <p:spPr>
            <a:xfrm rot="5400000">
              <a:off x="-522950" y="2364713"/>
              <a:ext cx="2130161"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8" name="Conector recto 17"/>
            <p:cNvCxnSpPr/>
            <p:nvPr/>
          </p:nvCxnSpPr>
          <p:spPr>
            <a:xfrm>
              <a:off x="541867" y="3436940"/>
              <a:ext cx="457200"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9" name="Imagen 18" descr="Flecha azul.png"/>
            <p:cNvPicPr>
              <a:picLocks noChangeAspect="1"/>
            </p:cNvPicPr>
            <p:nvPr/>
          </p:nvPicPr>
          <p:blipFill>
            <a:blip r:embed="rId3"/>
            <a:stretch>
              <a:fillRect/>
            </a:stretch>
          </p:blipFill>
          <p:spPr>
            <a:xfrm>
              <a:off x="338666" y="846271"/>
              <a:ext cx="423148" cy="423729"/>
            </a:xfrm>
            <a:prstGeom prst="rect">
              <a:avLst/>
            </a:prstGeom>
          </p:spPr>
        </p:pic>
      </p:grpSp>
    </p:spTree>
    <p:extLst>
      <p:ext uri="{BB962C8B-B14F-4D97-AF65-F5344CB8AC3E}">
        <p14:creationId xmlns:p14="http://schemas.microsoft.com/office/powerpoint/2010/main" val="10053017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 name="Imagen 30" descr="Circulo foto.png"/>
          <p:cNvPicPr>
            <a:picLocks noChangeAspect="1"/>
          </p:cNvPicPr>
          <p:nvPr/>
        </p:nvPicPr>
        <p:blipFill>
          <a:blip r:embed="rId2"/>
          <a:stretch>
            <a:fillRect/>
          </a:stretch>
        </p:blipFill>
        <p:spPr>
          <a:xfrm>
            <a:off x="3575050" y="1500716"/>
            <a:ext cx="5041900" cy="5041900"/>
          </a:xfrm>
          <a:prstGeom prst="rect">
            <a:avLst/>
          </a:prstGeom>
        </p:spPr>
      </p:pic>
      <p:sp>
        <p:nvSpPr>
          <p:cNvPr id="9" name="Título 1">
            <a:extLst>
              <a:ext uri="{FF2B5EF4-FFF2-40B4-BE49-F238E27FC236}">
                <a16:creationId xmlns:a16="http://schemas.microsoft.com/office/drawing/2014/main" xmlns="" id="{4504DDC3-91E5-4FCC-81F8-3CECB985242F}"/>
              </a:ext>
            </a:extLst>
          </p:cNvPr>
          <p:cNvSpPr txBox="1">
            <a:spLocks/>
          </p:cNvSpPr>
          <p:nvPr/>
        </p:nvSpPr>
        <p:spPr>
          <a:xfrm>
            <a:off x="921077" y="772159"/>
            <a:ext cx="5174923" cy="1431291"/>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MISIÓN Y</a:t>
            </a:r>
            <a:r>
              <a:rPr kumimoji="0" lang="es-CL" sz="3200" i="0" u="none" strike="noStrike" kern="1200" cap="none" spc="0" normalizeH="0" noProof="0" dirty="0">
                <a:ln>
                  <a:noFill/>
                </a:ln>
                <a:solidFill>
                  <a:srgbClr val="172D55"/>
                </a:solidFill>
                <a:effectLst/>
                <a:uLnTx/>
                <a:uFillTx/>
                <a:latin typeface="Calibri"/>
                <a:ea typeface="+mj-ea"/>
                <a:cs typeface="Calibri"/>
              </a:rPr>
              <a:t> </a:t>
            </a:r>
            <a:r>
              <a:rPr lang="es-CL" sz="3200" dirty="0">
                <a:solidFill>
                  <a:srgbClr val="172D55"/>
                </a:solidFill>
                <a:latin typeface="Calibri"/>
                <a:ea typeface="+mj-ea"/>
                <a:cs typeface="Calibri"/>
              </a:rPr>
              <a:t>VISIÓN</a:t>
            </a:r>
            <a:endParaRPr kumimoji="0" lang="es-CL" sz="3200" i="0" u="none" strike="noStrike" kern="1200" cap="none" spc="0" normalizeH="0" baseline="0" noProof="0" dirty="0">
              <a:ln>
                <a:noFill/>
              </a:ln>
              <a:solidFill>
                <a:srgbClr val="172D55"/>
              </a:solidFill>
              <a:effectLst/>
              <a:uLnTx/>
              <a:uFillTx/>
              <a:latin typeface="Calibri"/>
              <a:ea typeface="+mj-ea"/>
              <a:cs typeface="Calibri"/>
            </a:endParaRPr>
          </a:p>
        </p:txBody>
      </p:sp>
      <p:sp>
        <p:nvSpPr>
          <p:cNvPr id="5" name="Marcador de texto 4">
            <a:extLst>
              <a:ext uri="{FF2B5EF4-FFF2-40B4-BE49-F238E27FC236}">
                <a16:creationId xmlns:a16="http://schemas.microsoft.com/office/drawing/2014/main" xmlns="" id="{613DDF83-6C9C-477D-9F2E-FF3E7599B4BE}"/>
              </a:ext>
            </a:extLst>
          </p:cNvPr>
          <p:cNvSpPr>
            <a:spLocks noGrp="1"/>
          </p:cNvSpPr>
          <p:nvPr>
            <p:ph type="body" idx="4294967295"/>
          </p:nvPr>
        </p:nvSpPr>
        <p:spPr>
          <a:xfrm>
            <a:off x="4064001" y="1930400"/>
            <a:ext cx="4057650" cy="419100"/>
          </a:xfrm>
          <a:prstGeom prst="rect">
            <a:avLst/>
          </a:prstGeom>
        </p:spPr>
        <p:txBody>
          <a:bodyPr/>
          <a:lstStyle/>
          <a:p>
            <a:pPr algn="ctr">
              <a:buNone/>
            </a:pPr>
            <a:r>
              <a:rPr lang="es-CL" sz="2000" b="1" dirty="0">
                <a:solidFill>
                  <a:schemeClr val="bg1"/>
                </a:solidFill>
              </a:rPr>
              <a:t>MISIÓN</a:t>
            </a:r>
          </a:p>
        </p:txBody>
      </p:sp>
      <p:sp>
        <p:nvSpPr>
          <p:cNvPr id="3" name="Subtítulo 2">
            <a:extLst>
              <a:ext uri="{FF2B5EF4-FFF2-40B4-BE49-F238E27FC236}">
                <a16:creationId xmlns:a16="http://schemas.microsoft.com/office/drawing/2014/main" xmlns="" id="{9AB4034D-112C-4E51-A334-CE232672A461}"/>
              </a:ext>
            </a:extLst>
          </p:cNvPr>
          <p:cNvSpPr>
            <a:spLocks noGrp="1"/>
          </p:cNvSpPr>
          <p:nvPr>
            <p:ph sz="half" idx="4294967295"/>
          </p:nvPr>
        </p:nvSpPr>
        <p:spPr>
          <a:xfrm>
            <a:off x="4127501" y="2295525"/>
            <a:ext cx="3956049" cy="1200329"/>
          </a:xfrm>
          <a:prstGeom prst="rect">
            <a:avLst/>
          </a:prstGeom>
        </p:spPr>
        <p:txBody>
          <a:bodyPr wrap="square">
            <a:spAutoFit/>
          </a:bodyPr>
          <a:lstStyle/>
          <a:p>
            <a:pPr marL="0" indent="0" algn="ctr">
              <a:buNone/>
            </a:pPr>
            <a:r>
              <a:rPr lang="es-MX" sz="1600" dirty="0">
                <a:solidFill>
                  <a:srgbClr val="FFFFFF"/>
                </a:solidFill>
                <a:latin typeface="Arial" panose="020B0604020202020204" pitchFamily="34" charset="0"/>
                <a:cs typeface="Arial" panose="020B0604020202020204" pitchFamily="34" charset="0"/>
              </a:rPr>
              <a:t>Garantizar a la comunidad el acceso al agua potable y a servicios sanitarios de calidad, en forma sustentable, con énfasis en las regiones en las que tiene concesiones.</a:t>
            </a:r>
            <a:endParaRPr lang="es-CL" sz="1600" dirty="0">
              <a:solidFill>
                <a:srgbClr val="FFFFFF"/>
              </a:solidFill>
              <a:latin typeface="Arial" panose="020B0604020202020204" pitchFamily="34" charset="0"/>
              <a:cs typeface="Arial" panose="020B0604020202020204" pitchFamily="34" charset="0"/>
            </a:endParaRPr>
          </a:p>
        </p:txBody>
      </p:sp>
      <p:sp>
        <p:nvSpPr>
          <p:cNvPr id="18" name="Subtítulo 2">
            <a:extLst>
              <a:ext uri="{FF2B5EF4-FFF2-40B4-BE49-F238E27FC236}">
                <a16:creationId xmlns:a16="http://schemas.microsoft.com/office/drawing/2014/main" xmlns="" id="{9AB4034D-112C-4E51-A334-CE232672A461}"/>
              </a:ext>
            </a:extLst>
          </p:cNvPr>
          <p:cNvSpPr txBox="1">
            <a:spLocks/>
          </p:cNvSpPr>
          <p:nvPr/>
        </p:nvSpPr>
        <p:spPr>
          <a:xfrm>
            <a:off x="4196291" y="3869266"/>
            <a:ext cx="3790950" cy="2765425"/>
          </a:xfrm>
          <a:prstGeom prst="rect">
            <a:avLst/>
          </a:prstGeom>
        </p:spPr>
        <p:txBody>
          <a:bodyPr>
            <a:noAutofit/>
          </a:bodyPr>
          <a:lstStyle/>
          <a:p>
            <a:pPr lvl="0" algn="ctr">
              <a:lnSpc>
                <a:spcPct val="90000"/>
              </a:lnSpc>
              <a:spcBef>
                <a:spcPts val="1000"/>
              </a:spcBef>
            </a:pPr>
            <a:r>
              <a:rPr lang="es-MX" sz="1600" dirty="0">
                <a:solidFill>
                  <a:srgbClr val="FFFFFF"/>
                </a:solidFill>
                <a:latin typeface="Arial" panose="020B0604020202020204" pitchFamily="34" charset="0"/>
                <a:cs typeface="Arial" panose="020B0604020202020204" pitchFamily="34" charset="0"/>
              </a:rPr>
              <a:t>Contribuir a un buen funcionamiento del sector sanitario, asegurando las fuentes de agua para el consumo de la población, participando en la modernización del marco normativo, promoviendo la incorporación de tecnologías eficientes y sustentables, y gestionando de forma efectiva los contratos e infraestructura en nuestras áreas de concesión. </a:t>
            </a:r>
            <a:endParaRPr kumimoji="0" lang="es-CL" sz="16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21" name="Marcador de texto 4">
            <a:extLst>
              <a:ext uri="{FF2B5EF4-FFF2-40B4-BE49-F238E27FC236}">
                <a16:creationId xmlns:a16="http://schemas.microsoft.com/office/drawing/2014/main" xmlns="" id="{613DDF83-6C9C-477D-9F2E-FF3E7599B4BE}"/>
              </a:ext>
            </a:extLst>
          </p:cNvPr>
          <p:cNvSpPr txBox="1">
            <a:spLocks/>
          </p:cNvSpPr>
          <p:nvPr/>
        </p:nvSpPr>
        <p:spPr>
          <a:xfrm>
            <a:off x="4064001" y="3638553"/>
            <a:ext cx="4057650" cy="419100"/>
          </a:xfrm>
          <a:prstGeom prst="rect">
            <a:avLst/>
          </a:prstGeom>
        </p:spPr>
        <p:txBody>
          <a:bodyPr/>
          <a:lstStyle/>
          <a:p>
            <a:pPr marL="228600" marR="0" lvl="0" indent="-228600" algn="ctr" defTabSz="914400" rtl="0" eaLnBrk="1" fontAlgn="auto" latinLnBrk="0" hangingPunct="1">
              <a:lnSpc>
                <a:spcPct val="90000"/>
              </a:lnSpc>
              <a:spcBef>
                <a:spcPts val="1000"/>
              </a:spcBef>
              <a:spcAft>
                <a:spcPts val="0"/>
              </a:spcAft>
              <a:buClrTx/>
              <a:buSzTx/>
              <a:buFont typeface="Wingdings 2" pitchFamily="18" charset="2"/>
              <a:buNone/>
              <a:tabLst/>
              <a:defRPr/>
            </a:pPr>
            <a:r>
              <a:rPr kumimoji="0" lang="es-CL" sz="2000" b="1" i="0" u="none" strike="noStrike" kern="1200" cap="none" spc="0" normalizeH="0" baseline="0" noProof="0" dirty="0">
                <a:ln>
                  <a:noFill/>
                </a:ln>
                <a:solidFill>
                  <a:srgbClr val="FFFFFF"/>
                </a:solidFill>
                <a:effectLst/>
                <a:uLnTx/>
                <a:uFillTx/>
                <a:latin typeface="+mn-lt"/>
                <a:ea typeface="+mn-ea"/>
                <a:cs typeface="+mn-cs"/>
              </a:rPr>
              <a:t>VISIÓN</a:t>
            </a:r>
          </a:p>
        </p:txBody>
      </p:sp>
      <p:cxnSp>
        <p:nvCxnSpPr>
          <p:cNvPr id="25" name="Conector recto 24"/>
          <p:cNvCxnSpPr/>
          <p:nvPr/>
        </p:nvCxnSpPr>
        <p:spPr>
          <a:xfrm>
            <a:off x="3581400" y="3557588"/>
            <a:ext cx="5020733" cy="1588"/>
          </a:xfrm>
          <a:prstGeom prst="line">
            <a:avLst/>
          </a:prstGeom>
          <a:ln w="28575" cap="flat" cmpd="sng" algn="ctr">
            <a:solidFill>
              <a:srgbClr val="FFFF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26" name="Agrupar 25"/>
          <p:cNvGrpSpPr/>
          <p:nvPr/>
        </p:nvGrpSpPr>
        <p:grpSpPr>
          <a:xfrm>
            <a:off x="338666" y="846271"/>
            <a:ext cx="3272367" cy="2710790"/>
            <a:chOff x="338666" y="846271"/>
            <a:chExt cx="3272367" cy="2710790"/>
          </a:xfrm>
        </p:grpSpPr>
        <p:cxnSp>
          <p:nvCxnSpPr>
            <p:cNvPr id="27" name="Conector recto 26"/>
            <p:cNvCxnSpPr/>
            <p:nvPr/>
          </p:nvCxnSpPr>
          <p:spPr>
            <a:xfrm rot="5400000">
              <a:off x="-552582" y="2453083"/>
              <a:ext cx="2197367"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8" name="Conector recto 27"/>
            <p:cNvCxnSpPr/>
            <p:nvPr/>
          </p:nvCxnSpPr>
          <p:spPr>
            <a:xfrm>
              <a:off x="541867" y="3555473"/>
              <a:ext cx="3069166"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29" name="Imagen 28" descr="Flecha azul.png"/>
            <p:cNvPicPr>
              <a:picLocks noChangeAspect="1"/>
            </p:cNvPicPr>
            <p:nvPr/>
          </p:nvPicPr>
          <p:blipFill>
            <a:blip r:embed="rId3"/>
            <a:stretch>
              <a:fillRect/>
            </a:stretch>
          </p:blipFill>
          <p:spPr>
            <a:xfrm>
              <a:off x="338666" y="846271"/>
              <a:ext cx="423148" cy="423729"/>
            </a:xfrm>
            <a:prstGeom prst="rect">
              <a:avLst/>
            </a:prstGeom>
          </p:spPr>
        </p:pic>
      </p:grpSp>
    </p:spTree>
    <p:extLst>
      <p:ext uri="{BB962C8B-B14F-4D97-AF65-F5344CB8AC3E}">
        <p14:creationId xmlns:p14="http://schemas.microsoft.com/office/powerpoint/2010/main" val="9985382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dondear rectángulo de esquina diagonal 11"/>
          <p:cNvSpPr/>
          <p:nvPr/>
        </p:nvSpPr>
        <p:spPr>
          <a:xfrm>
            <a:off x="6096000" y="2324100"/>
            <a:ext cx="5543550" cy="2209800"/>
          </a:xfrm>
          <a:prstGeom prst="round2Diag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5" name="Rectángulo 4">
            <a:extLst>
              <a:ext uri="{FF2B5EF4-FFF2-40B4-BE49-F238E27FC236}">
                <a16:creationId xmlns:a16="http://schemas.microsoft.com/office/drawing/2014/main" xmlns="" id="{B058FEE7-C769-481C-8E3E-FCB79EBF6178}"/>
              </a:ext>
            </a:extLst>
          </p:cNvPr>
          <p:cNvSpPr/>
          <p:nvPr/>
        </p:nvSpPr>
        <p:spPr>
          <a:xfrm>
            <a:off x="6534058" y="2683986"/>
            <a:ext cx="4685122" cy="1477328"/>
          </a:xfrm>
          <a:prstGeom prst="rect">
            <a:avLst/>
          </a:prstGeom>
        </p:spPr>
        <p:txBody>
          <a:bodyPr wrap="square">
            <a:spAutoFit/>
          </a:bodyPr>
          <a:lstStyle/>
          <a:p>
            <a:pPr algn="just">
              <a:spcAft>
                <a:spcPts val="0"/>
              </a:spcAft>
            </a:pPr>
            <a:r>
              <a:rPr lang="es-ES" dirty="0">
                <a:solidFill>
                  <a:srgbClr val="222222"/>
                </a:solidFill>
                <a:latin typeface="Arial" panose="020B0604020202020204" pitchFamily="34" charset="0"/>
                <a:ea typeface="Times New Roman" panose="02020603050405020304" pitchFamily="18" charset="0"/>
              </a:rPr>
              <a:t>La cobertura de Econssa beneficia a cerca de 5 millones de chilenos, a través de 491 concesiones sanitarias más un contrato de disposición de operación e inversión (BOT), en 119 comunas y localidades del país.</a:t>
            </a:r>
            <a:endParaRPr lang="es-CL" sz="2800" dirty="0">
              <a:effectLst/>
              <a:latin typeface="Times New Roman" panose="02020603050405020304" pitchFamily="18" charset="0"/>
              <a:ea typeface="Times New Roman" panose="02020603050405020304" pitchFamily="18" charset="0"/>
            </a:endParaRPr>
          </a:p>
        </p:txBody>
      </p:sp>
      <p:sp>
        <p:nvSpPr>
          <p:cNvPr id="6" name="Título 1">
            <a:extLst>
              <a:ext uri="{FF2B5EF4-FFF2-40B4-BE49-F238E27FC236}">
                <a16:creationId xmlns:a16="http://schemas.microsoft.com/office/drawing/2014/main" xmlns="" id="{4504DDC3-91E5-4FCC-81F8-3CECB985242F}"/>
              </a:ext>
            </a:extLst>
          </p:cNvPr>
          <p:cNvSpPr txBox="1">
            <a:spLocks/>
          </p:cNvSpPr>
          <p:nvPr/>
        </p:nvSpPr>
        <p:spPr>
          <a:xfrm>
            <a:off x="921077" y="746759"/>
            <a:ext cx="3610467" cy="580391"/>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COBERTURA</a:t>
            </a:r>
          </a:p>
        </p:txBody>
      </p:sp>
      <p:grpSp>
        <p:nvGrpSpPr>
          <p:cNvPr id="13" name="Agrupar 12"/>
          <p:cNvGrpSpPr/>
          <p:nvPr/>
        </p:nvGrpSpPr>
        <p:grpSpPr>
          <a:xfrm>
            <a:off x="338666" y="846271"/>
            <a:ext cx="1159934" cy="2592257"/>
            <a:chOff x="338666" y="846271"/>
            <a:chExt cx="1159934" cy="2592257"/>
          </a:xfrm>
        </p:grpSpPr>
        <p:cxnSp>
          <p:nvCxnSpPr>
            <p:cNvPr id="14" name="Conector recto 13"/>
            <p:cNvCxnSpPr/>
            <p:nvPr/>
          </p:nvCxnSpPr>
          <p:spPr>
            <a:xfrm rot="5400000">
              <a:off x="-522950" y="2364713"/>
              <a:ext cx="2130161"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 name="Conector recto 14"/>
            <p:cNvCxnSpPr/>
            <p:nvPr/>
          </p:nvCxnSpPr>
          <p:spPr>
            <a:xfrm>
              <a:off x="541867" y="3436940"/>
              <a:ext cx="9567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6" name="Imagen 15" descr="Flecha azul.png"/>
            <p:cNvPicPr>
              <a:picLocks noChangeAspect="1"/>
            </p:cNvPicPr>
            <p:nvPr/>
          </p:nvPicPr>
          <p:blipFill>
            <a:blip r:embed="rId2"/>
            <a:stretch>
              <a:fillRect/>
            </a:stretch>
          </p:blipFill>
          <p:spPr>
            <a:xfrm>
              <a:off x="338666" y="846271"/>
              <a:ext cx="423148" cy="423729"/>
            </a:xfrm>
            <a:prstGeom prst="rect">
              <a:avLst/>
            </a:prstGeom>
          </p:spPr>
        </p:pic>
      </p:grpSp>
      <p:pic>
        <p:nvPicPr>
          <p:cNvPr id="17" name="Imagen 16" descr="Mapa.png"/>
          <p:cNvPicPr>
            <a:picLocks noChangeAspect="1"/>
          </p:cNvPicPr>
          <p:nvPr/>
        </p:nvPicPr>
        <p:blipFill>
          <a:blip r:embed="rId3"/>
          <a:stretch>
            <a:fillRect/>
          </a:stretch>
        </p:blipFill>
        <p:spPr>
          <a:xfrm>
            <a:off x="1919000" y="1456267"/>
            <a:ext cx="4594800" cy="5147734"/>
          </a:xfrm>
          <a:prstGeom prst="rect">
            <a:avLst/>
          </a:prstGeom>
        </p:spPr>
      </p:pic>
    </p:spTree>
    <p:extLst>
      <p:ext uri="{BB962C8B-B14F-4D97-AF65-F5344CB8AC3E}">
        <p14:creationId xmlns:p14="http://schemas.microsoft.com/office/powerpoint/2010/main" val="7721564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 name="Elipse 80"/>
          <p:cNvSpPr/>
          <p:nvPr/>
        </p:nvSpPr>
        <p:spPr>
          <a:xfrm>
            <a:off x="3979333" y="1999191"/>
            <a:ext cx="4233334" cy="4233334"/>
          </a:xfrm>
          <a:prstGeom prst="ellipse">
            <a:avLst/>
          </a:prstGeom>
          <a:solidFill>
            <a:srgbClr val="172D55"/>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s-ES_tradnl"/>
          </a:p>
        </p:txBody>
      </p:sp>
      <p:sp>
        <p:nvSpPr>
          <p:cNvPr id="24" name="Redondear rectángulo de esquina diagonal 23"/>
          <p:cNvSpPr/>
          <p:nvPr/>
        </p:nvSpPr>
        <p:spPr>
          <a:xfrm>
            <a:off x="2006605" y="1888067"/>
            <a:ext cx="1794934" cy="1134533"/>
          </a:xfrm>
          <a:prstGeom prst="round2DiagRect">
            <a:avLst>
              <a:gd name="adj1" fmla="val 8667"/>
              <a:gd name="adj2" fmla="val 0"/>
            </a:avLst>
          </a:prstGeom>
          <a:noFill/>
          <a:ln w="19050" cap="flat" cmpd="sng" algn="ctr">
            <a:solidFill>
              <a:srgbClr val="172D55"/>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5" name="Rectángulo 4">
            <a:extLst>
              <a:ext uri="{FF2B5EF4-FFF2-40B4-BE49-F238E27FC236}">
                <a16:creationId xmlns:a16="http://schemas.microsoft.com/office/drawing/2014/main" xmlns="" id="{E4AC560D-1B0F-4F53-BF4D-237F70908BE5}"/>
              </a:ext>
            </a:extLst>
          </p:cNvPr>
          <p:cNvSpPr/>
          <p:nvPr/>
        </p:nvSpPr>
        <p:spPr>
          <a:xfrm>
            <a:off x="3979333" y="2580130"/>
            <a:ext cx="4241800" cy="2800767"/>
          </a:xfrm>
          <a:prstGeom prst="rect">
            <a:avLst/>
          </a:prstGeom>
        </p:spPr>
        <p:txBody>
          <a:bodyPr wrap="square">
            <a:spAutoFit/>
          </a:bodyPr>
          <a:lstStyle/>
          <a:p>
            <a:pPr algn="ctr"/>
            <a:r>
              <a:rPr lang="es-CL" sz="1600" dirty="0">
                <a:solidFill>
                  <a:schemeClr val="bg1"/>
                </a:solidFill>
                <a:latin typeface="Arial" panose="020B0604020202020204" pitchFamily="34" charset="0"/>
                <a:cs typeface="Arial" panose="020B0604020202020204" pitchFamily="34" charset="0"/>
              </a:rPr>
              <a:t>Contribuir a un buen </a:t>
            </a:r>
          </a:p>
          <a:p>
            <a:pPr algn="ctr"/>
            <a:r>
              <a:rPr lang="es-CL" sz="1600" dirty="0">
                <a:solidFill>
                  <a:schemeClr val="bg1"/>
                </a:solidFill>
                <a:latin typeface="Arial" panose="020B0604020202020204" pitchFamily="34" charset="0"/>
                <a:cs typeface="Arial" panose="020B0604020202020204" pitchFamily="34" charset="0"/>
              </a:rPr>
              <a:t>funcionamiento del sector sanitario, asegurando las fuentes de agua para el consumo de la población, participando en la modernización del marco normativo, promoviendo la incorporación de tecnologías eficientes </a:t>
            </a:r>
          </a:p>
          <a:p>
            <a:pPr algn="ctr"/>
            <a:r>
              <a:rPr lang="es-CL" sz="1600" dirty="0">
                <a:solidFill>
                  <a:schemeClr val="bg1"/>
                </a:solidFill>
                <a:latin typeface="Arial" panose="020B0604020202020204" pitchFamily="34" charset="0"/>
                <a:cs typeface="Arial" panose="020B0604020202020204" pitchFamily="34" charset="0"/>
              </a:rPr>
              <a:t>y sustentables, y gestionando de </a:t>
            </a:r>
          </a:p>
          <a:p>
            <a:pPr algn="ctr"/>
            <a:r>
              <a:rPr lang="es-CL" sz="1600" dirty="0">
                <a:solidFill>
                  <a:schemeClr val="bg1"/>
                </a:solidFill>
                <a:latin typeface="Arial" panose="020B0604020202020204" pitchFamily="34" charset="0"/>
                <a:cs typeface="Arial" panose="020B0604020202020204" pitchFamily="34" charset="0"/>
              </a:rPr>
              <a:t>forma efectiva los contratos e infraestructura en nuestras áreas </a:t>
            </a:r>
          </a:p>
          <a:p>
            <a:pPr algn="ctr"/>
            <a:r>
              <a:rPr lang="es-CL" sz="1600" dirty="0">
                <a:solidFill>
                  <a:schemeClr val="bg1"/>
                </a:solidFill>
                <a:latin typeface="Arial" panose="020B0604020202020204" pitchFamily="34" charset="0"/>
                <a:cs typeface="Arial" panose="020B0604020202020204" pitchFamily="34" charset="0"/>
              </a:rPr>
              <a:t>de concesión.</a:t>
            </a:r>
          </a:p>
        </p:txBody>
      </p:sp>
      <p:sp>
        <p:nvSpPr>
          <p:cNvPr id="8" name="Título 1">
            <a:extLst>
              <a:ext uri="{FF2B5EF4-FFF2-40B4-BE49-F238E27FC236}">
                <a16:creationId xmlns:a16="http://schemas.microsoft.com/office/drawing/2014/main" xmlns="" id="{4504DDC3-91E5-4FCC-81F8-3CECB985242F}"/>
              </a:ext>
            </a:extLst>
          </p:cNvPr>
          <p:cNvSpPr txBox="1">
            <a:spLocks/>
          </p:cNvSpPr>
          <p:nvPr/>
        </p:nvSpPr>
        <p:spPr>
          <a:xfrm>
            <a:off x="921077" y="772159"/>
            <a:ext cx="5174923" cy="542291"/>
          </a:xfrm>
          <a:prstGeom prst="rect">
            <a:avLst/>
          </a:prstGeom>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OBJETIVOS</a:t>
            </a:r>
          </a:p>
        </p:txBody>
      </p:sp>
      <p:sp>
        <p:nvSpPr>
          <p:cNvPr id="15" name="CuadroTexto 14"/>
          <p:cNvSpPr txBox="1"/>
          <p:nvPr/>
        </p:nvSpPr>
        <p:spPr>
          <a:xfrm>
            <a:off x="2006604" y="2031829"/>
            <a:ext cx="1794934" cy="1077218"/>
          </a:xfrm>
          <a:prstGeom prst="rect">
            <a:avLst/>
          </a:prstGeom>
          <a:noFill/>
        </p:spPr>
        <p:txBody>
          <a:bodyPr wrap="square" rtlCol="0">
            <a:spAutoFit/>
          </a:bodyPr>
          <a:lstStyle/>
          <a:p>
            <a:pPr algn="ctr"/>
            <a:r>
              <a:rPr lang="es-ES" sz="1600" dirty="0">
                <a:solidFill>
                  <a:srgbClr val="172D55"/>
                </a:solidFill>
                <a:latin typeface="Arial" panose="020B0604020202020204" pitchFamily="34" charset="0"/>
                <a:ea typeface="Times New Roman" panose="02020603050405020304" pitchFamily="18" charset="0"/>
              </a:rPr>
              <a:t>Asegurar la disponibilidad del servicio</a:t>
            </a:r>
          </a:p>
          <a:p>
            <a:pPr algn="ctr"/>
            <a:endParaRPr lang="es-ES_tradnl" sz="1600" dirty="0">
              <a:solidFill>
                <a:srgbClr val="172D55"/>
              </a:solidFill>
            </a:endParaRPr>
          </a:p>
        </p:txBody>
      </p:sp>
      <p:sp>
        <p:nvSpPr>
          <p:cNvPr id="26" name="Redondear rectángulo de esquina diagonal 25"/>
          <p:cNvSpPr/>
          <p:nvPr/>
        </p:nvSpPr>
        <p:spPr>
          <a:xfrm>
            <a:off x="1693334" y="3335869"/>
            <a:ext cx="1794934" cy="1134533"/>
          </a:xfrm>
          <a:prstGeom prst="round2DiagRect">
            <a:avLst>
              <a:gd name="adj1" fmla="val 8667"/>
              <a:gd name="adj2" fmla="val 0"/>
            </a:avLst>
          </a:prstGeom>
          <a:noFill/>
          <a:ln w="19050" cap="flat" cmpd="sng" algn="ctr">
            <a:solidFill>
              <a:srgbClr val="172D55"/>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30" name="CuadroTexto 29"/>
          <p:cNvSpPr txBox="1"/>
          <p:nvPr/>
        </p:nvSpPr>
        <p:spPr>
          <a:xfrm>
            <a:off x="1684867" y="3352626"/>
            <a:ext cx="1803400" cy="1077218"/>
          </a:xfrm>
          <a:prstGeom prst="rect">
            <a:avLst/>
          </a:prstGeom>
          <a:noFill/>
          <a:ln w="19050" cap="flat" cmpd="sng" algn="ctr">
            <a:noFill/>
            <a:prstDash val="solid"/>
            <a:round/>
            <a:headEnd type="none" w="med" len="med"/>
            <a:tailEnd type="none" w="med" len="med"/>
          </a:ln>
        </p:spPr>
        <p:txBody>
          <a:bodyPr wrap="square" rtlCol="0">
            <a:spAutoFit/>
          </a:bodyPr>
          <a:lstStyle/>
          <a:p>
            <a:pPr algn="ctr">
              <a:spcAft>
                <a:spcPts val="0"/>
              </a:spcAft>
            </a:pPr>
            <a:r>
              <a:rPr lang="es-ES" sz="1600" dirty="0">
                <a:solidFill>
                  <a:srgbClr val="172D55"/>
                </a:solidFill>
                <a:latin typeface="Arial" panose="020B0604020202020204" pitchFamily="34" charset="0"/>
                <a:ea typeface="Times New Roman" panose="02020603050405020304" pitchFamily="18" charset="0"/>
              </a:rPr>
              <a:t>Contribuir a la modernización del sector sanitario</a:t>
            </a:r>
          </a:p>
        </p:txBody>
      </p:sp>
      <p:sp>
        <p:nvSpPr>
          <p:cNvPr id="36" name="Redondear rectángulo de esquina diagonal 35"/>
          <p:cNvSpPr/>
          <p:nvPr/>
        </p:nvSpPr>
        <p:spPr>
          <a:xfrm>
            <a:off x="2091268" y="4809074"/>
            <a:ext cx="1794934" cy="1134533"/>
          </a:xfrm>
          <a:prstGeom prst="round2DiagRect">
            <a:avLst>
              <a:gd name="adj1" fmla="val 8667"/>
              <a:gd name="adj2" fmla="val 0"/>
            </a:avLst>
          </a:prstGeom>
          <a:noFill/>
          <a:ln w="19050" cap="flat" cmpd="sng" algn="ctr">
            <a:solidFill>
              <a:srgbClr val="172D55"/>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40" name="CuadroTexto 39"/>
          <p:cNvSpPr txBox="1"/>
          <p:nvPr/>
        </p:nvSpPr>
        <p:spPr>
          <a:xfrm>
            <a:off x="2040468" y="4944369"/>
            <a:ext cx="1896533" cy="830997"/>
          </a:xfrm>
          <a:prstGeom prst="rect">
            <a:avLst/>
          </a:prstGeom>
          <a:noFill/>
        </p:spPr>
        <p:txBody>
          <a:bodyPr wrap="square" rtlCol="0">
            <a:spAutoFit/>
          </a:bodyPr>
          <a:lstStyle/>
          <a:p>
            <a:pPr algn="ctr"/>
            <a:r>
              <a:rPr lang="es-ES" sz="1600" dirty="0">
                <a:solidFill>
                  <a:srgbClr val="172D55"/>
                </a:solidFill>
                <a:latin typeface="Arial" panose="020B0604020202020204" pitchFamily="34" charset="0"/>
                <a:ea typeface="Times New Roman" panose="02020603050405020304" pitchFamily="18" charset="0"/>
              </a:rPr>
              <a:t>Asegurar fuentes de abastecimiento de agua</a:t>
            </a:r>
          </a:p>
        </p:txBody>
      </p:sp>
      <p:sp>
        <p:nvSpPr>
          <p:cNvPr id="41" name="Redondear rectángulo de esquina diagonal 40"/>
          <p:cNvSpPr/>
          <p:nvPr/>
        </p:nvSpPr>
        <p:spPr>
          <a:xfrm>
            <a:off x="8517465" y="1888067"/>
            <a:ext cx="3081868" cy="1134533"/>
          </a:xfrm>
          <a:prstGeom prst="round2DiagRect">
            <a:avLst>
              <a:gd name="adj1" fmla="val 8667"/>
              <a:gd name="adj2" fmla="val 0"/>
            </a:avLst>
          </a:prstGeom>
          <a:noFill/>
          <a:ln w="19050" cap="flat" cmpd="sng" algn="ctr">
            <a:solidFill>
              <a:srgbClr val="172D55"/>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45" name="CuadroTexto 44"/>
          <p:cNvSpPr txBox="1"/>
          <p:nvPr/>
        </p:nvSpPr>
        <p:spPr>
          <a:xfrm>
            <a:off x="8500532" y="1921758"/>
            <a:ext cx="3107267" cy="1077218"/>
          </a:xfrm>
          <a:prstGeom prst="rect">
            <a:avLst/>
          </a:prstGeom>
          <a:noFill/>
        </p:spPr>
        <p:txBody>
          <a:bodyPr wrap="square" rtlCol="0">
            <a:spAutoFit/>
          </a:bodyPr>
          <a:lstStyle/>
          <a:p>
            <a:pPr algn="ctr">
              <a:spcAft>
                <a:spcPts val="0"/>
              </a:spcAft>
            </a:pPr>
            <a:r>
              <a:rPr lang="es-ES" sz="1600" dirty="0">
                <a:solidFill>
                  <a:srgbClr val="172D55"/>
                </a:solidFill>
                <a:latin typeface="Arial" panose="020B0604020202020204" pitchFamily="34" charset="0"/>
                <a:ea typeface="Times New Roman" panose="02020603050405020304" pitchFamily="18" charset="0"/>
              </a:rPr>
              <a:t>Entregar servicios de calidad en forma sustentable, a precios equitativos y con foco en las áreas de concesión</a:t>
            </a:r>
          </a:p>
        </p:txBody>
      </p:sp>
      <p:sp>
        <p:nvSpPr>
          <p:cNvPr id="46" name="Redondear rectángulo de esquina diagonal 45"/>
          <p:cNvSpPr/>
          <p:nvPr/>
        </p:nvSpPr>
        <p:spPr>
          <a:xfrm>
            <a:off x="8771465" y="3335869"/>
            <a:ext cx="2827868" cy="1134533"/>
          </a:xfrm>
          <a:prstGeom prst="round2DiagRect">
            <a:avLst>
              <a:gd name="adj1" fmla="val 8667"/>
              <a:gd name="adj2" fmla="val 0"/>
            </a:avLst>
          </a:prstGeom>
          <a:noFill/>
          <a:ln w="19050" cap="flat" cmpd="sng" algn="ctr">
            <a:solidFill>
              <a:srgbClr val="172D55"/>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50" name="CuadroTexto 49"/>
          <p:cNvSpPr txBox="1"/>
          <p:nvPr/>
        </p:nvSpPr>
        <p:spPr>
          <a:xfrm>
            <a:off x="8762997" y="3335692"/>
            <a:ext cx="2836335" cy="1077218"/>
          </a:xfrm>
          <a:prstGeom prst="rect">
            <a:avLst/>
          </a:prstGeom>
          <a:noFill/>
          <a:ln w="19050" cap="flat" cmpd="sng" algn="ctr">
            <a:noFill/>
            <a:prstDash val="solid"/>
            <a:round/>
            <a:headEnd type="none" w="med" len="med"/>
            <a:tailEnd type="none" w="med" len="med"/>
          </a:ln>
        </p:spPr>
        <p:txBody>
          <a:bodyPr wrap="square" rtlCol="0">
            <a:spAutoFit/>
          </a:bodyPr>
          <a:lstStyle/>
          <a:p>
            <a:pPr algn="ctr">
              <a:spcAft>
                <a:spcPts val="0"/>
              </a:spcAft>
            </a:pPr>
            <a:r>
              <a:rPr lang="es-ES" sz="1600" dirty="0">
                <a:solidFill>
                  <a:srgbClr val="172D55"/>
                </a:solidFill>
                <a:latin typeface="Arial" panose="020B0604020202020204" pitchFamily="34" charset="0"/>
                <a:ea typeface="Times New Roman" panose="02020603050405020304" pitchFamily="18" charset="0"/>
              </a:rPr>
              <a:t>Aportar soluciones oportunas y efectivas a situaciones que no se resuelven con el modelo regulatorio vigente</a:t>
            </a:r>
          </a:p>
        </p:txBody>
      </p:sp>
      <p:sp>
        <p:nvSpPr>
          <p:cNvPr id="51" name="Redondear rectángulo de esquina diagonal 50"/>
          <p:cNvSpPr/>
          <p:nvPr/>
        </p:nvSpPr>
        <p:spPr>
          <a:xfrm>
            <a:off x="8314265" y="4817541"/>
            <a:ext cx="3285067" cy="1134533"/>
          </a:xfrm>
          <a:prstGeom prst="round2DiagRect">
            <a:avLst>
              <a:gd name="adj1" fmla="val 8667"/>
              <a:gd name="adj2" fmla="val 0"/>
            </a:avLst>
          </a:prstGeom>
          <a:noFill/>
          <a:ln w="19050" cap="flat" cmpd="sng" algn="ctr">
            <a:solidFill>
              <a:srgbClr val="172D55"/>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55" name="CuadroTexto 54"/>
          <p:cNvSpPr txBox="1"/>
          <p:nvPr/>
        </p:nvSpPr>
        <p:spPr>
          <a:xfrm>
            <a:off x="8305800" y="4834302"/>
            <a:ext cx="3302000" cy="1077218"/>
          </a:xfrm>
          <a:prstGeom prst="rect">
            <a:avLst/>
          </a:prstGeom>
          <a:noFill/>
        </p:spPr>
        <p:txBody>
          <a:bodyPr wrap="square" rtlCol="0">
            <a:spAutoFit/>
          </a:bodyPr>
          <a:lstStyle/>
          <a:p>
            <a:pPr algn="ctr">
              <a:spcAft>
                <a:spcPts val="0"/>
              </a:spcAft>
            </a:pPr>
            <a:r>
              <a:rPr lang="es-ES" sz="1600" dirty="0">
                <a:solidFill>
                  <a:srgbClr val="172D55"/>
                </a:solidFill>
                <a:latin typeface="Arial" panose="020B0604020202020204" pitchFamily="34" charset="0"/>
                <a:ea typeface="Times New Roman" panose="02020603050405020304" pitchFamily="18" charset="0"/>
              </a:rPr>
              <a:t>Generar conocimiento y propuestas para la modernización del marco normativo e institucional del sector sanitario</a:t>
            </a:r>
          </a:p>
        </p:txBody>
      </p:sp>
      <p:sp>
        <p:nvSpPr>
          <p:cNvPr id="74" name="Redondear rectángulo de esquina diagonal 73"/>
          <p:cNvSpPr/>
          <p:nvPr/>
        </p:nvSpPr>
        <p:spPr>
          <a:xfrm>
            <a:off x="5190069" y="486828"/>
            <a:ext cx="1794934" cy="1134533"/>
          </a:xfrm>
          <a:prstGeom prst="round2DiagRect">
            <a:avLst>
              <a:gd name="adj1" fmla="val 8667"/>
              <a:gd name="adj2" fmla="val 0"/>
            </a:avLst>
          </a:prstGeom>
          <a:noFill/>
          <a:ln w="19050" cap="flat" cmpd="sng" algn="ctr">
            <a:solidFill>
              <a:srgbClr val="172D55"/>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78" name="CuadroTexto 77"/>
          <p:cNvSpPr txBox="1"/>
          <p:nvPr/>
        </p:nvSpPr>
        <p:spPr>
          <a:xfrm>
            <a:off x="4986868" y="452783"/>
            <a:ext cx="2116666" cy="1077218"/>
          </a:xfrm>
          <a:prstGeom prst="rect">
            <a:avLst/>
          </a:prstGeom>
          <a:noFill/>
        </p:spPr>
        <p:txBody>
          <a:bodyPr wrap="square" rtlCol="0">
            <a:spAutoFit/>
          </a:bodyPr>
          <a:lstStyle/>
          <a:p>
            <a:pPr algn="ctr">
              <a:spcAft>
                <a:spcPts val="0"/>
              </a:spcAft>
            </a:pPr>
            <a:r>
              <a:rPr lang="es-ES" sz="1600" dirty="0">
                <a:solidFill>
                  <a:srgbClr val="172D55"/>
                </a:solidFill>
                <a:latin typeface="Arial" panose="020B0604020202020204" pitchFamily="34" charset="0"/>
                <a:ea typeface="Times New Roman" panose="02020603050405020304" pitchFamily="18" charset="0"/>
              </a:rPr>
              <a:t>Operar con altos niveles de </a:t>
            </a:r>
          </a:p>
          <a:p>
            <a:pPr algn="ctr">
              <a:spcAft>
                <a:spcPts val="0"/>
              </a:spcAft>
            </a:pPr>
            <a:r>
              <a:rPr lang="es-ES" sz="1600" dirty="0">
                <a:solidFill>
                  <a:srgbClr val="172D55"/>
                </a:solidFill>
                <a:latin typeface="Arial" panose="020B0604020202020204" pitchFamily="34" charset="0"/>
                <a:ea typeface="Times New Roman" panose="02020603050405020304" pitchFamily="18" charset="0"/>
              </a:rPr>
              <a:t>eficiencia y sostenibilidad</a:t>
            </a:r>
          </a:p>
        </p:txBody>
      </p:sp>
      <p:cxnSp>
        <p:nvCxnSpPr>
          <p:cNvPr id="91" name="Conector recto 90"/>
          <p:cNvCxnSpPr/>
          <p:nvPr/>
        </p:nvCxnSpPr>
        <p:spPr>
          <a:xfrm>
            <a:off x="3647018" y="3429000"/>
            <a:ext cx="586317" cy="1588"/>
          </a:xfrm>
          <a:prstGeom prst="line">
            <a:avLst/>
          </a:prstGeom>
          <a:ln w="12700" cap="flat" cmpd="sng" algn="ctr">
            <a:solidFill>
              <a:srgbClr val="172D55"/>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93" name="Imagen 92" descr="Flecha.png"/>
          <p:cNvPicPr>
            <a:picLocks noChangeAspect="1"/>
          </p:cNvPicPr>
          <p:nvPr/>
        </p:nvPicPr>
        <p:blipFill>
          <a:blip r:embed="rId2"/>
          <a:stretch>
            <a:fillRect/>
          </a:stretch>
        </p:blipFill>
        <p:spPr>
          <a:xfrm>
            <a:off x="3488266" y="2802466"/>
            <a:ext cx="423334" cy="423334"/>
          </a:xfrm>
          <a:prstGeom prst="rect">
            <a:avLst/>
          </a:prstGeom>
        </p:spPr>
      </p:pic>
      <p:pic>
        <p:nvPicPr>
          <p:cNvPr id="97" name="Imagen 96" descr="Flecha.png"/>
          <p:cNvPicPr>
            <a:picLocks noChangeAspect="1"/>
          </p:cNvPicPr>
          <p:nvPr/>
        </p:nvPicPr>
        <p:blipFill>
          <a:blip r:embed="rId2"/>
          <a:stretch>
            <a:fillRect/>
          </a:stretch>
        </p:blipFill>
        <p:spPr>
          <a:xfrm rot="10800000">
            <a:off x="8077199" y="5740399"/>
            <a:ext cx="423334" cy="423334"/>
          </a:xfrm>
          <a:prstGeom prst="rect">
            <a:avLst/>
          </a:prstGeom>
        </p:spPr>
      </p:pic>
      <p:pic>
        <p:nvPicPr>
          <p:cNvPr id="98" name="Imagen 97" descr="Flecha.png"/>
          <p:cNvPicPr>
            <a:picLocks noChangeAspect="1"/>
          </p:cNvPicPr>
          <p:nvPr/>
        </p:nvPicPr>
        <p:blipFill>
          <a:blip r:embed="rId2"/>
          <a:stretch>
            <a:fillRect/>
          </a:stretch>
        </p:blipFill>
        <p:spPr>
          <a:xfrm rot="10800000">
            <a:off x="8542865" y="4258733"/>
            <a:ext cx="423334" cy="423334"/>
          </a:xfrm>
          <a:prstGeom prst="rect">
            <a:avLst/>
          </a:prstGeom>
        </p:spPr>
      </p:pic>
      <p:pic>
        <p:nvPicPr>
          <p:cNvPr id="99" name="Imagen 98" descr="Flecha.png"/>
          <p:cNvPicPr>
            <a:picLocks noChangeAspect="1"/>
          </p:cNvPicPr>
          <p:nvPr/>
        </p:nvPicPr>
        <p:blipFill>
          <a:blip r:embed="rId2"/>
          <a:stretch>
            <a:fillRect/>
          </a:stretch>
        </p:blipFill>
        <p:spPr>
          <a:xfrm rot="10800000">
            <a:off x="8297333" y="2802466"/>
            <a:ext cx="423334" cy="423334"/>
          </a:xfrm>
          <a:prstGeom prst="rect">
            <a:avLst/>
          </a:prstGeom>
        </p:spPr>
      </p:pic>
      <p:pic>
        <p:nvPicPr>
          <p:cNvPr id="100" name="Imagen 99" descr="Flecha.png"/>
          <p:cNvPicPr>
            <a:picLocks noChangeAspect="1"/>
          </p:cNvPicPr>
          <p:nvPr/>
        </p:nvPicPr>
        <p:blipFill>
          <a:blip r:embed="rId2"/>
          <a:stretch>
            <a:fillRect/>
          </a:stretch>
        </p:blipFill>
        <p:spPr>
          <a:xfrm>
            <a:off x="3699933" y="5731932"/>
            <a:ext cx="423334" cy="423334"/>
          </a:xfrm>
          <a:prstGeom prst="rect">
            <a:avLst/>
          </a:prstGeom>
        </p:spPr>
      </p:pic>
      <p:pic>
        <p:nvPicPr>
          <p:cNvPr id="101" name="Imagen 100" descr="Flecha.png"/>
          <p:cNvPicPr>
            <a:picLocks noChangeAspect="1"/>
          </p:cNvPicPr>
          <p:nvPr/>
        </p:nvPicPr>
        <p:blipFill>
          <a:blip r:embed="rId2"/>
          <a:stretch>
            <a:fillRect/>
          </a:stretch>
        </p:blipFill>
        <p:spPr>
          <a:xfrm>
            <a:off x="3285066" y="4258733"/>
            <a:ext cx="423334" cy="423334"/>
          </a:xfrm>
          <a:prstGeom prst="rect">
            <a:avLst/>
          </a:prstGeom>
        </p:spPr>
      </p:pic>
      <p:pic>
        <p:nvPicPr>
          <p:cNvPr id="103" name="Imagen 102" descr="Flecha.png"/>
          <p:cNvPicPr>
            <a:picLocks noChangeAspect="1"/>
          </p:cNvPicPr>
          <p:nvPr/>
        </p:nvPicPr>
        <p:blipFill>
          <a:blip r:embed="rId2"/>
          <a:stretch>
            <a:fillRect/>
          </a:stretch>
        </p:blipFill>
        <p:spPr>
          <a:xfrm rot="5400000">
            <a:off x="5884333" y="1498599"/>
            <a:ext cx="423334" cy="423334"/>
          </a:xfrm>
          <a:prstGeom prst="rect">
            <a:avLst/>
          </a:prstGeom>
        </p:spPr>
      </p:pic>
      <p:grpSp>
        <p:nvGrpSpPr>
          <p:cNvPr id="116" name="Agrupar 115"/>
          <p:cNvGrpSpPr/>
          <p:nvPr/>
        </p:nvGrpSpPr>
        <p:grpSpPr>
          <a:xfrm>
            <a:off x="338666" y="846271"/>
            <a:ext cx="1159934" cy="2592257"/>
            <a:chOff x="338666" y="846271"/>
            <a:chExt cx="1159934" cy="2592257"/>
          </a:xfrm>
        </p:grpSpPr>
        <p:cxnSp>
          <p:nvCxnSpPr>
            <p:cNvPr id="87" name="Conector recto 86"/>
            <p:cNvCxnSpPr/>
            <p:nvPr/>
          </p:nvCxnSpPr>
          <p:spPr>
            <a:xfrm rot="5400000">
              <a:off x="-522950" y="2364713"/>
              <a:ext cx="2130161"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8" name="Conector recto 87"/>
            <p:cNvCxnSpPr/>
            <p:nvPr/>
          </p:nvCxnSpPr>
          <p:spPr>
            <a:xfrm>
              <a:off x="541867" y="3436940"/>
              <a:ext cx="956733"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05" name="Imagen 104" descr="Flecha azul.png"/>
            <p:cNvPicPr>
              <a:picLocks noChangeAspect="1"/>
            </p:cNvPicPr>
            <p:nvPr/>
          </p:nvPicPr>
          <p:blipFill>
            <a:blip r:embed="rId3"/>
            <a:stretch>
              <a:fillRect/>
            </a:stretch>
          </p:blipFill>
          <p:spPr>
            <a:xfrm>
              <a:off x="338666" y="846271"/>
              <a:ext cx="423148" cy="423729"/>
            </a:xfrm>
            <a:prstGeom prst="rect">
              <a:avLst/>
            </a:prstGeom>
          </p:spPr>
        </p:pic>
      </p:grpSp>
    </p:spTree>
    <p:extLst>
      <p:ext uri="{BB962C8B-B14F-4D97-AF65-F5344CB8AC3E}">
        <p14:creationId xmlns:p14="http://schemas.microsoft.com/office/powerpoint/2010/main" val="5483495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4504DDC3-91E5-4FCC-81F8-3CECB985242F}"/>
              </a:ext>
            </a:extLst>
          </p:cNvPr>
          <p:cNvSpPr txBox="1">
            <a:spLocks/>
          </p:cNvSpPr>
          <p:nvPr/>
        </p:nvSpPr>
        <p:spPr>
          <a:xfrm>
            <a:off x="921077" y="772159"/>
            <a:ext cx="7427056" cy="516891"/>
          </a:xfrm>
          <a:prstGeom prst="rect">
            <a:avLst/>
          </a:prstGeom>
        </p:spPr>
        <p:txBody>
          <a:bodyPr>
            <a:normAutofit lnSpcReduction="10000"/>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L" sz="3200" i="0" u="none" strike="noStrike" kern="1200" cap="none" spc="0" normalizeH="0" baseline="0" noProof="0" dirty="0">
                <a:ln>
                  <a:noFill/>
                </a:ln>
                <a:solidFill>
                  <a:srgbClr val="172D55"/>
                </a:solidFill>
                <a:effectLst/>
                <a:uLnTx/>
                <a:uFillTx/>
                <a:latin typeface="Calibri"/>
                <a:ea typeface="+mj-ea"/>
                <a:cs typeface="Calibri"/>
              </a:rPr>
              <a:t>GOBIERNO CORPORATIVO</a:t>
            </a:r>
          </a:p>
        </p:txBody>
      </p:sp>
      <p:grpSp>
        <p:nvGrpSpPr>
          <p:cNvPr id="16" name="Agrupar 15"/>
          <p:cNvGrpSpPr/>
          <p:nvPr/>
        </p:nvGrpSpPr>
        <p:grpSpPr>
          <a:xfrm>
            <a:off x="338666" y="846271"/>
            <a:ext cx="2641601" cy="1531278"/>
            <a:chOff x="338666" y="846271"/>
            <a:chExt cx="2641601" cy="1531278"/>
          </a:xfrm>
        </p:grpSpPr>
        <p:cxnSp>
          <p:nvCxnSpPr>
            <p:cNvPr id="17" name="Conector recto 16"/>
            <p:cNvCxnSpPr/>
            <p:nvPr/>
          </p:nvCxnSpPr>
          <p:spPr>
            <a:xfrm rot="5400000">
              <a:off x="37440" y="1812263"/>
              <a:ext cx="1017324"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8" name="Conector recto 17"/>
            <p:cNvCxnSpPr/>
            <p:nvPr/>
          </p:nvCxnSpPr>
          <p:spPr>
            <a:xfrm>
              <a:off x="541867" y="2375961"/>
              <a:ext cx="2438400" cy="1588"/>
            </a:xfrm>
            <a:prstGeom prst="line">
              <a:avLst/>
            </a:prstGeom>
            <a:ln w="19050" cap="rnd" cmpd="sng" algn="ctr">
              <a:solidFill>
                <a:srgbClr val="172D55"/>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9" name="Imagen 18" descr="Flecha azul.png"/>
            <p:cNvPicPr>
              <a:picLocks noChangeAspect="1"/>
            </p:cNvPicPr>
            <p:nvPr/>
          </p:nvPicPr>
          <p:blipFill>
            <a:blip r:embed="rId2"/>
            <a:stretch>
              <a:fillRect/>
            </a:stretch>
          </p:blipFill>
          <p:spPr>
            <a:xfrm>
              <a:off x="338666" y="846271"/>
              <a:ext cx="423148" cy="423729"/>
            </a:xfrm>
            <a:prstGeom prst="rect">
              <a:avLst/>
            </a:prstGeom>
          </p:spPr>
        </p:pic>
      </p:grpSp>
      <p:sp>
        <p:nvSpPr>
          <p:cNvPr id="9" name="Rectángulo 8"/>
          <p:cNvSpPr>
            <a:spLocks noChangeAspect="1"/>
          </p:cNvSpPr>
          <p:nvPr/>
        </p:nvSpPr>
        <p:spPr>
          <a:xfrm>
            <a:off x="3044242" y="1700991"/>
            <a:ext cx="1359114" cy="1359114"/>
          </a:xfrm>
          <a:prstGeom prst="rect">
            <a:avLst/>
          </a:prstGeom>
          <a:solidFill>
            <a:srgbClr val="00527C"/>
          </a:solidFill>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89152" tIns="44576" rIns="89152" bIns="44576" numCol="1" spcCol="0" rtlCol="0" fromWordArt="0" anchor="ctr" anchorCtr="0" forceAA="0" compatLnSpc="1">
            <a:prstTxWarp prst="textNoShape">
              <a:avLst/>
            </a:prstTxWarp>
            <a:noAutofit/>
          </a:bodyPr>
          <a:lstStyle/>
          <a:p>
            <a:pPr algn="ctr"/>
            <a:r>
              <a:rPr lang="es-CL" sz="1755" b="1" dirty="0"/>
              <a:t>DIRECTORIO</a:t>
            </a:r>
            <a:endParaRPr lang="es-ES" sz="1755" b="1" dirty="0"/>
          </a:p>
        </p:txBody>
      </p:sp>
      <p:sp>
        <p:nvSpPr>
          <p:cNvPr id="11" name="Rectángulo 10"/>
          <p:cNvSpPr/>
          <p:nvPr/>
        </p:nvSpPr>
        <p:spPr>
          <a:xfrm>
            <a:off x="1582729" y="3633493"/>
            <a:ext cx="1380224" cy="845017"/>
          </a:xfrm>
          <a:prstGeom prst="rect">
            <a:avLst/>
          </a:prstGeom>
          <a:solidFill>
            <a:srgbClr val="00527C"/>
          </a:solidFill>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89152" tIns="44576" rIns="89152" bIns="44576" numCol="1" spcCol="0" rtlCol="0" fromWordArt="0" anchor="ctr" anchorCtr="0" forceAA="0" compatLnSpc="1">
            <a:prstTxWarp prst="textNoShape">
              <a:avLst/>
            </a:prstTxWarp>
            <a:noAutofit/>
          </a:bodyPr>
          <a:lstStyle/>
          <a:p>
            <a:pPr algn="ctr"/>
            <a:r>
              <a:rPr lang="es-CL" sz="1365" b="1" dirty="0"/>
              <a:t>Asesoría de complimiento y prevención </a:t>
            </a:r>
          </a:p>
          <a:p>
            <a:pPr algn="ctr"/>
            <a:r>
              <a:rPr lang="es-CL" sz="1365" b="1" dirty="0"/>
              <a:t>LEY 20.393</a:t>
            </a:r>
            <a:endParaRPr lang="es-ES" sz="1365" b="1" dirty="0"/>
          </a:p>
        </p:txBody>
      </p:sp>
      <p:sp>
        <p:nvSpPr>
          <p:cNvPr id="12" name="Rectángulo 11"/>
          <p:cNvSpPr/>
          <p:nvPr/>
        </p:nvSpPr>
        <p:spPr>
          <a:xfrm>
            <a:off x="4993432" y="3633484"/>
            <a:ext cx="1425048" cy="932362"/>
          </a:xfrm>
          <a:prstGeom prst="rect">
            <a:avLst/>
          </a:prstGeom>
          <a:solidFill>
            <a:srgbClr val="00527C"/>
          </a:solidFill>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89152" tIns="44576" rIns="89152" bIns="44576" numCol="1" spcCol="0" rtlCol="0" fromWordArt="0" anchor="ctr" anchorCtr="0" forceAA="0" compatLnSpc="1">
            <a:prstTxWarp prst="textNoShape">
              <a:avLst/>
            </a:prstTxWarp>
            <a:noAutofit/>
          </a:bodyPr>
          <a:lstStyle/>
          <a:p>
            <a:pPr algn="ctr"/>
            <a:r>
              <a:rPr lang="es-CL" sz="1365" b="1" dirty="0"/>
              <a:t>Auditoria interna y externa</a:t>
            </a:r>
            <a:endParaRPr lang="es-ES" sz="1365" b="1" dirty="0"/>
          </a:p>
        </p:txBody>
      </p:sp>
      <p:sp>
        <p:nvSpPr>
          <p:cNvPr id="13" name="Rectángulo 12"/>
          <p:cNvSpPr/>
          <p:nvPr/>
        </p:nvSpPr>
        <p:spPr>
          <a:xfrm>
            <a:off x="1582730" y="5080354"/>
            <a:ext cx="1345905" cy="845008"/>
          </a:xfrm>
          <a:prstGeom prst="rect">
            <a:avLst/>
          </a:prstGeom>
          <a:solidFill>
            <a:srgbClr val="00527C"/>
          </a:solidFill>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89152" tIns="44576" rIns="89152" bIns="44576" numCol="1" spcCol="0" rtlCol="0" fromWordArt="0" anchor="ctr" anchorCtr="0" forceAA="0" compatLnSpc="1">
            <a:prstTxWarp prst="textNoShape">
              <a:avLst/>
            </a:prstTxWarp>
            <a:noAutofit/>
          </a:bodyPr>
          <a:lstStyle/>
          <a:p>
            <a:pPr algn="ctr"/>
            <a:r>
              <a:rPr lang="es-CL" sz="1365" b="1" dirty="0"/>
              <a:t>Asistente </a:t>
            </a:r>
            <a:endParaRPr lang="es-ES" sz="1365" b="1" dirty="0"/>
          </a:p>
        </p:txBody>
      </p:sp>
      <p:sp>
        <p:nvSpPr>
          <p:cNvPr id="14" name="CuadroTexto 13"/>
          <p:cNvSpPr txBox="1"/>
          <p:nvPr/>
        </p:nvSpPr>
        <p:spPr>
          <a:xfrm>
            <a:off x="2782454" y="4397483"/>
            <a:ext cx="1882680" cy="501676"/>
          </a:xfrm>
          <a:prstGeom prst="rect">
            <a:avLst/>
          </a:prstGeom>
          <a:noFill/>
        </p:spPr>
        <p:txBody>
          <a:bodyPr wrap="square" rtlCol="0">
            <a:spAutoFit/>
          </a:bodyPr>
          <a:lstStyle/>
          <a:p>
            <a:pPr algn="ctr"/>
            <a:r>
              <a:rPr lang="es-CL" sz="1560" dirty="0">
                <a:solidFill>
                  <a:srgbClr val="00527C"/>
                </a:solidFill>
              </a:rPr>
              <a:t>Gerente General</a:t>
            </a:r>
          </a:p>
          <a:p>
            <a:pPr algn="ctr"/>
            <a:r>
              <a:rPr lang="es-CL" sz="1100" b="1" dirty="0">
                <a:solidFill>
                  <a:srgbClr val="00527C"/>
                </a:solidFill>
              </a:rPr>
              <a:t>Patricio Herrera Guerrero</a:t>
            </a:r>
            <a:endParaRPr lang="es-ES" sz="1100" b="1" dirty="0">
              <a:solidFill>
                <a:srgbClr val="00527C"/>
              </a:solidFill>
            </a:endParaRPr>
          </a:p>
        </p:txBody>
      </p:sp>
      <p:sp>
        <p:nvSpPr>
          <p:cNvPr id="15" name="CuadroTexto 14"/>
          <p:cNvSpPr txBox="1"/>
          <p:nvPr/>
        </p:nvSpPr>
        <p:spPr>
          <a:xfrm>
            <a:off x="5450327" y="2124279"/>
            <a:ext cx="968171" cy="938719"/>
          </a:xfrm>
          <a:prstGeom prst="rect">
            <a:avLst/>
          </a:prstGeom>
          <a:noFill/>
        </p:spPr>
        <p:txBody>
          <a:bodyPr wrap="square" rtlCol="0">
            <a:spAutoFit/>
          </a:bodyPr>
          <a:lstStyle/>
          <a:p>
            <a:r>
              <a:rPr lang="es-CL" sz="1100" dirty="0">
                <a:solidFill>
                  <a:srgbClr val="00527C"/>
                </a:solidFill>
              </a:rPr>
              <a:t>Presidente</a:t>
            </a:r>
          </a:p>
          <a:p>
            <a:endParaRPr lang="es-CL" sz="1100" b="1" dirty="0">
              <a:solidFill>
                <a:srgbClr val="00527C"/>
              </a:solidFill>
            </a:endParaRPr>
          </a:p>
          <a:p>
            <a:r>
              <a:rPr lang="es-CL" sz="1100" b="1" dirty="0">
                <a:solidFill>
                  <a:srgbClr val="00527C"/>
                </a:solidFill>
              </a:rPr>
              <a:t>Mario Puentes</a:t>
            </a:r>
          </a:p>
          <a:p>
            <a:r>
              <a:rPr lang="es-CL" sz="1100" b="1" dirty="0" err="1">
                <a:solidFill>
                  <a:srgbClr val="00527C"/>
                </a:solidFill>
              </a:rPr>
              <a:t>Lacámara</a:t>
            </a:r>
            <a:endParaRPr lang="es-ES" sz="1100" b="1" dirty="0">
              <a:solidFill>
                <a:srgbClr val="00527C"/>
              </a:solidFill>
            </a:endParaRPr>
          </a:p>
        </p:txBody>
      </p:sp>
      <p:sp>
        <p:nvSpPr>
          <p:cNvPr id="20" name="CuadroTexto 19"/>
          <p:cNvSpPr txBox="1"/>
          <p:nvPr/>
        </p:nvSpPr>
        <p:spPr>
          <a:xfrm>
            <a:off x="6662018" y="2124279"/>
            <a:ext cx="1103875" cy="938719"/>
          </a:xfrm>
          <a:prstGeom prst="rect">
            <a:avLst/>
          </a:prstGeom>
          <a:noFill/>
        </p:spPr>
        <p:txBody>
          <a:bodyPr wrap="square" rtlCol="0">
            <a:spAutoFit/>
          </a:bodyPr>
          <a:lstStyle/>
          <a:p>
            <a:r>
              <a:rPr lang="es-CL" sz="1100" dirty="0">
                <a:solidFill>
                  <a:srgbClr val="00527C"/>
                </a:solidFill>
              </a:rPr>
              <a:t>Vicepresidenta</a:t>
            </a:r>
          </a:p>
          <a:p>
            <a:endParaRPr lang="es-CL" sz="1100" b="1" dirty="0">
              <a:solidFill>
                <a:srgbClr val="00527C"/>
              </a:solidFill>
            </a:endParaRPr>
          </a:p>
          <a:p>
            <a:r>
              <a:rPr lang="es-CL" sz="1100" b="1" dirty="0">
                <a:solidFill>
                  <a:srgbClr val="00527C"/>
                </a:solidFill>
              </a:rPr>
              <a:t>Damaris</a:t>
            </a:r>
          </a:p>
          <a:p>
            <a:r>
              <a:rPr lang="es-CL" sz="1100" b="1" dirty="0" err="1">
                <a:solidFill>
                  <a:srgbClr val="00527C"/>
                </a:solidFill>
              </a:rPr>
              <a:t>Orphanópoulos</a:t>
            </a:r>
            <a:endParaRPr lang="es-CL" sz="1100" b="1" dirty="0">
              <a:solidFill>
                <a:srgbClr val="00527C"/>
              </a:solidFill>
            </a:endParaRPr>
          </a:p>
          <a:p>
            <a:r>
              <a:rPr lang="es-CL" sz="1100" b="1" dirty="0" err="1">
                <a:solidFill>
                  <a:srgbClr val="00527C"/>
                </a:solidFill>
              </a:rPr>
              <a:t>Stehr</a:t>
            </a:r>
            <a:endParaRPr lang="es-ES" sz="1100" b="1" dirty="0">
              <a:solidFill>
                <a:srgbClr val="00527C"/>
              </a:solidFill>
            </a:endParaRPr>
          </a:p>
        </p:txBody>
      </p:sp>
      <p:sp>
        <p:nvSpPr>
          <p:cNvPr id="21" name="CuadroTexto 20"/>
          <p:cNvSpPr txBox="1"/>
          <p:nvPr/>
        </p:nvSpPr>
        <p:spPr>
          <a:xfrm>
            <a:off x="7894271" y="2124279"/>
            <a:ext cx="967228" cy="938719"/>
          </a:xfrm>
          <a:prstGeom prst="rect">
            <a:avLst/>
          </a:prstGeom>
          <a:noFill/>
        </p:spPr>
        <p:txBody>
          <a:bodyPr wrap="square" rtlCol="0">
            <a:spAutoFit/>
          </a:bodyPr>
          <a:lstStyle/>
          <a:p>
            <a:r>
              <a:rPr lang="es-CL" sz="1100" dirty="0">
                <a:solidFill>
                  <a:srgbClr val="00527C"/>
                </a:solidFill>
              </a:rPr>
              <a:t>Directora</a:t>
            </a:r>
          </a:p>
          <a:p>
            <a:endParaRPr lang="es-CL" sz="1100" b="1" dirty="0">
              <a:solidFill>
                <a:srgbClr val="00527C"/>
              </a:solidFill>
            </a:endParaRPr>
          </a:p>
          <a:p>
            <a:r>
              <a:rPr lang="es-CL" sz="1100" b="1" dirty="0">
                <a:solidFill>
                  <a:srgbClr val="00527C"/>
                </a:solidFill>
              </a:rPr>
              <a:t>Catalina </a:t>
            </a:r>
            <a:r>
              <a:rPr lang="es-CL" sz="1100" b="1" dirty="0" err="1">
                <a:solidFill>
                  <a:srgbClr val="00527C"/>
                </a:solidFill>
              </a:rPr>
              <a:t>Mertz</a:t>
            </a:r>
            <a:endParaRPr lang="es-CL" sz="1100" b="1" dirty="0">
              <a:solidFill>
                <a:srgbClr val="00527C"/>
              </a:solidFill>
            </a:endParaRPr>
          </a:p>
          <a:p>
            <a:r>
              <a:rPr lang="es-CL" sz="1100" b="1" dirty="0" err="1">
                <a:solidFill>
                  <a:srgbClr val="00527C"/>
                </a:solidFill>
              </a:rPr>
              <a:t>Kaiser</a:t>
            </a:r>
            <a:endParaRPr lang="es-ES" sz="1100" b="1" dirty="0">
              <a:solidFill>
                <a:srgbClr val="00527C"/>
              </a:solidFill>
            </a:endParaRPr>
          </a:p>
        </p:txBody>
      </p:sp>
      <p:sp>
        <p:nvSpPr>
          <p:cNvPr id="22" name="CuadroTexto 21"/>
          <p:cNvSpPr txBox="1"/>
          <p:nvPr/>
        </p:nvSpPr>
        <p:spPr>
          <a:xfrm>
            <a:off x="9117269" y="2124279"/>
            <a:ext cx="1103487" cy="938719"/>
          </a:xfrm>
          <a:prstGeom prst="rect">
            <a:avLst/>
          </a:prstGeom>
          <a:noFill/>
        </p:spPr>
        <p:txBody>
          <a:bodyPr wrap="square" rtlCol="0">
            <a:spAutoFit/>
          </a:bodyPr>
          <a:lstStyle/>
          <a:p>
            <a:r>
              <a:rPr lang="es-CL" sz="1100" dirty="0">
                <a:solidFill>
                  <a:srgbClr val="00527C"/>
                </a:solidFill>
              </a:rPr>
              <a:t>Director</a:t>
            </a:r>
          </a:p>
          <a:p>
            <a:endParaRPr lang="es-CL" sz="1100" b="1" dirty="0">
              <a:solidFill>
                <a:srgbClr val="00527C"/>
              </a:solidFill>
            </a:endParaRPr>
          </a:p>
          <a:p>
            <a:r>
              <a:rPr lang="es-CL" sz="1100" b="1" dirty="0">
                <a:solidFill>
                  <a:srgbClr val="00527C"/>
                </a:solidFill>
              </a:rPr>
              <a:t>Gabriel Villarroel</a:t>
            </a:r>
          </a:p>
          <a:p>
            <a:r>
              <a:rPr lang="es-CL" sz="1100" b="1" dirty="0">
                <a:solidFill>
                  <a:srgbClr val="00527C"/>
                </a:solidFill>
              </a:rPr>
              <a:t>Barrientos</a:t>
            </a:r>
            <a:endParaRPr lang="es-ES" sz="1100" b="1" dirty="0">
              <a:solidFill>
                <a:srgbClr val="00527C"/>
              </a:solidFill>
            </a:endParaRPr>
          </a:p>
        </p:txBody>
      </p:sp>
      <p:sp>
        <p:nvSpPr>
          <p:cNvPr id="23" name="CuadroTexto 22"/>
          <p:cNvSpPr txBox="1"/>
          <p:nvPr/>
        </p:nvSpPr>
        <p:spPr>
          <a:xfrm>
            <a:off x="10349134" y="2124284"/>
            <a:ext cx="1031186" cy="938719"/>
          </a:xfrm>
          <a:prstGeom prst="rect">
            <a:avLst/>
          </a:prstGeom>
          <a:noFill/>
        </p:spPr>
        <p:txBody>
          <a:bodyPr wrap="square" rtlCol="0">
            <a:spAutoFit/>
          </a:bodyPr>
          <a:lstStyle/>
          <a:p>
            <a:r>
              <a:rPr lang="es-CL" sz="1100" dirty="0">
                <a:solidFill>
                  <a:srgbClr val="00527C"/>
                </a:solidFill>
              </a:rPr>
              <a:t>Directora</a:t>
            </a:r>
          </a:p>
          <a:p>
            <a:endParaRPr lang="es-CL" sz="1100" b="1" dirty="0">
              <a:solidFill>
                <a:srgbClr val="00527C"/>
              </a:solidFill>
            </a:endParaRPr>
          </a:p>
          <a:p>
            <a:r>
              <a:rPr lang="es-CL" sz="1100" b="1" dirty="0">
                <a:solidFill>
                  <a:srgbClr val="00527C"/>
                </a:solidFill>
              </a:rPr>
              <a:t>Marcela Angulo</a:t>
            </a:r>
          </a:p>
          <a:p>
            <a:r>
              <a:rPr lang="es-CL" sz="1100" b="1" dirty="0">
                <a:solidFill>
                  <a:srgbClr val="00527C"/>
                </a:solidFill>
              </a:rPr>
              <a:t> González</a:t>
            </a:r>
          </a:p>
        </p:txBody>
      </p:sp>
      <p:cxnSp>
        <p:nvCxnSpPr>
          <p:cNvPr id="24" name="Conector recto 23"/>
          <p:cNvCxnSpPr/>
          <p:nvPr/>
        </p:nvCxnSpPr>
        <p:spPr>
          <a:xfrm flipV="1">
            <a:off x="5028496" y="2380545"/>
            <a:ext cx="6466011" cy="2119"/>
          </a:xfrm>
          <a:prstGeom prst="line">
            <a:avLst/>
          </a:prstGeom>
          <a:ln w="19050" cap="rnd">
            <a:solidFill>
              <a:srgbClr val="00527C"/>
            </a:solidFill>
          </a:ln>
        </p:spPr>
        <p:style>
          <a:lnRef idx="1">
            <a:schemeClr val="accent1"/>
          </a:lnRef>
          <a:fillRef idx="0">
            <a:schemeClr val="accent1"/>
          </a:fillRef>
          <a:effectRef idx="0">
            <a:schemeClr val="accent1"/>
          </a:effectRef>
          <a:fontRef idx="minor">
            <a:schemeClr val="tx1"/>
          </a:fontRef>
        </p:style>
      </p:cxnSp>
      <p:cxnSp>
        <p:nvCxnSpPr>
          <p:cNvPr id="25" name="Conector recto 24"/>
          <p:cNvCxnSpPr>
            <a:stCxn id="9" idx="2"/>
            <a:endCxn id="14" idx="0"/>
          </p:cNvCxnSpPr>
          <p:nvPr/>
        </p:nvCxnSpPr>
        <p:spPr>
          <a:xfrm rot="5400000">
            <a:off x="3055108" y="3728792"/>
            <a:ext cx="1337378" cy="5"/>
          </a:xfrm>
          <a:prstGeom prst="line">
            <a:avLst/>
          </a:prstGeom>
          <a:ln w="19050" cap="rnd">
            <a:solidFill>
              <a:srgbClr val="00527C"/>
            </a:solidFill>
          </a:ln>
        </p:spPr>
        <p:style>
          <a:lnRef idx="1">
            <a:schemeClr val="accent1"/>
          </a:lnRef>
          <a:fillRef idx="0">
            <a:schemeClr val="accent1"/>
          </a:fillRef>
          <a:effectRef idx="0">
            <a:schemeClr val="accent1"/>
          </a:effectRef>
          <a:fontRef idx="minor">
            <a:schemeClr val="tx1"/>
          </a:fontRef>
        </p:style>
      </p:cxnSp>
      <p:sp>
        <p:nvSpPr>
          <p:cNvPr id="26" name="CuadroTexto 25"/>
          <p:cNvSpPr txBox="1"/>
          <p:nvPr/>
        </p:nvSpPr>
        <p:spPr>
          <a:xfrm>
            <a:off x="4208215" y="5566561"/>
            <a:ext cx="1008964" cy="769441"/>
          </a:xfrm>
          <a:prstGeom prst="rect">
            <a:avLst/>
          </a:prstGeom>
          <a:noFill/>
        </p:spPr>
        <p:txBody>
          <a:bodyPr wrap="square" rtlCol="0">
            <a:spAutoFit/>
          </a:bodyPr>
          <a:lstStyle/>
          <a:p>
            <a:r>
              <a:rPr lang="es-CL" sz="1100" dirty="0">
                <a:solidFill>
                  <a:srgbClr val="00527C"/>
                </a:solidFill>
              </a:rPr>
              <a:t>Gerente Legal</a:t>
            </a:r>
          </a:p>
          <a:p>
            <a:endParaRPr lang="es-CL" sz="1100" b="1" dirty="0">
              <a:solidFill>
                <a:srgbClr val="00527C"/>
              </a:solidFill>
            </a:endParaRPr>
          </a:p>
          <a:p>
            <a:r>
              <a:rPr lang="es-CL" sz="1100" b="1" dirty="0">
                <a:solidFill>
                  <a:srgbClr val="00527C"/>
                </a:solidFill>
              </a:rPr>
              <a:t>Óscar Celis</a:t>
            </a:r>
          </a:p>
          <a:p>
            <a:r>
              <a:rPr lang="es-CL" sz="1100" b="1" dirty="0" err="1">
                <a:solidFill>
                  <a:srgbClr val="00527C"/>
                </a:solidFill>
              </a:rPr>
              <a:t>Rozzi</a:t>
            </a:r>
            <a:endParaRPr lang="es-ES" sz="1100" b="1" dirty="0">
              <a:solidFill>
                <a:srgbClr val="00527C"/>
              </a:solidFill>
            </a:endParaRPr>
          </a:p>
        </p:txBody>
      </p:sp>
      <p:sp>
        <p:nvSpPr>
          <p:cNvPr id="27" name="CuadroTexto 26"/>
          <p:cNvSpPr txBox="1"/>
          <p:nvPr/>
        </p:nvSpPr>
        <p:spPr>
          <a:xfrm>
            <a:off x="5435109" y="5380657"/>
            <a:ext cx="1264495" cy="1107996"/>
          </a:xfrm>
          <a:prstGeom prst="rect">
            <a:avLst/>
          </a:prstGeom>
          <a:noFill/>
        </p:spPr>
        <p:txBody>
          <a:bodyPr wrap="square" rtlCol="0">
            <a:spAutoFit/>
          </a:bodyPr>
          <a:lstStyle/>
          <a:p>
            <a:r>
              <a:rPr lang="es-CL" sz="1100" dirty="0">
                <a:solidFill>
                  <a:srgbClr val="00527C"/>
                </a:solidFill>
              </a:rPr>
              <a:t>Gerente</a:t>
            </a:r>
          </a:p>
          <a:p>
            <a:r>
              <a:rPr lang="es-CL" sz="1100" dirty="0">
                <a:solidFill>
                  <a:srgbClr val="00527C"/>
                </a:solidFill>
              </a:rPr>
              <a:t>de Desarrollo</a:t>
            </a:r>
          </a:p>
          <a:p>
            <a:endParaRPr lang="es-CL" sz="1100" b="1" dirty="0">
              <a:solidFill>
                <a:srgbClr val="00527C"/>
              </a:solidFill>
            </a:endParaRPr>
          </a:p>
          <a:p>
            <a:r>
              <a:rPr lang="es-CL" sz="1100" b="1" dirty="0">
                <a:solidFill>
                  <a:srgbClr val="00527C"/>
                </a:solidFill>
              </a:rPr>
              <a:t>Fernando Velásquez</a:t>
            </a:r>
          </a:p>
          <a:p>
            <a:r>
              <a:rPr lang="es-CL" sz="1100" b="1" dirty="0">
                <a:solidFill>
                  <a:srgbClr val="00527C"/>
                </a:solidFill>
              </a:rPr>
              <a:t>Figueroa</a:t>
            </a:r>
            <a:endParaRPr lang="es-ES" sz="1100" b="1" dirty="0">
              <a:solidFill>
                <a:srgbClr val="00527C"/>
              </a:solidFill>
            </a:endParaRPr>
          </a:p>
        </p:txBody>
      </p:sp>
      <p:sp>
        <p:nvSpPr>
          <p:cNvPr id="28" name="CuadroTexto 27"/>
          <p:cNvSpPr txBox="1"/>
          <p:nvPr/>
        </p:nvSpPr>
        <p:spPr>
          <a:xfrm>
            <a:off x="6665812" y="5008829"/>
            <a:ext cx="1133148" cy="1277273"/>
          </a:xfrm>
          <a:prstGeom prst="rect">
            <a:avLst/>
          </a:prstGeom>
          <a:noFill/>
        </p:spPr>
        <p:txBody>
          <a:bodyPr wrap="square" rtlCol="0">
            <a:spAutoFit/>
          </a:bodyPr>
          <a:lstStyle/>
          <a:p>
            <a:r>
              <a:rPr lang="es-CL" sz="1100" dirty="0">
                <a:solidFill>
                  <a:srgbClr val="00527C"/>
                </a:solidFill>
              </a:rPr>
              <a:t>Gerente de</a:t>
            </a:r>
          </a:p>
          <a:p>
            <a:r>
              <a:rPr lang="es-CL" sz="1100" dirty="0">
                <a:solidFill>
                  <a:srgbClr val="00527C"/>
                </a:solidFill>
              </a:rPr>
              <a:t>Ingeniería y</a:t>
            </a:r>
          </a:p>
          <a:p>
            <a:r>
              <a:rPr lang="es-CL" sz="1100" dirty="0">
                <a:solidFill>
                  <a:srgbClr val="00527C"/>
                </a:solidFill>
              </a:rPr>
              <a:t>Administración</a:t>
            </a:r>
          </a:p>
          <a:p>
            <a:r>
              <a:rPr lang="es-CL" sz="1100" dirty="0">
                <a:solidFill>
                  <a:srgbClr val="00527C"/>
                </a:solidFill>
              </a:rPr>
              <a:t>De Concesiones</a:t>
            </a:r>
          </a:p>
          <a:p>
            <a:endParaRPr lang="es-CL" sz="1100" b="1" dirty="0">
              <a:solidFill>
                <a:srgbClr val="00527C"/>
              </a:solidFill>
            </a:endParaRPr>
          </a:p>
          <a:p>
            <a:r>
              <a:rPr lang="es-CL" sz="1100" b="1" dirty="0">
                <a:solidFill>
                  <a:srgbClr val="00527C"/>
                </a:solidFill>
              </a:rPr>
              <a:t>Anibal Torrejón</a:t>
            </a:r>
          </a:p>
          <a:p>
            <a:r>
              <a:rPr lang="es-CL" sz="1100" b="1" dirty="0" err="1">
                <a:solidFill>
                  <a:srgbClr val="00527C"/>
                </a:solidFill>
              </a:rPr>
              <a:t>Tobosque</a:t>
            </a:r>
            <a:endParaRPr lang="es-ES" sz="1100" b="1" dirty="0">
              <a:solidFill>
                <a:srgbClr val="00527C"/>
              </a:solidFill>
            </a:endParaRPr>
          </a:p>
        </p:txBody>
      </p:sp>
      <p:sp>
        <p:nvSpPr>
          <p:cNvPr id="29" name="CuadroTexto 28"/>
          <p:cNvSpPr txBox="1"/>
          <p:nvPr/>
        </p:nvSpPr>
        <p:spPr>
          <a:xfrm>
            <a:off x="9117271" y="5194737"/>
            <a:ext cx="1174833" cy="1277273"/>
          </a:xfrm>
          <a:prstGeom prst="rect">
            <a:avLst/>
          </a:prstGeom>
          <a:noFill/>
        </p:spPr>
        <p:txBody>
          <a:bodyPr wrap="square" rtlCol="0">
            <a:spAutoFit/>
          </a:bodyPr>
          <a:lstStyle/>
          <a:p>
            <a:r>
              <a:rPr lang="es-CL" sz="1100" dirty="0">
                <a:solidFill>
                  <a:srgbClr val="00527C"/>
                </a:solidFill>
              </a:rPr>
              <a:t>Subgerente</a:t>
            </a:r>
          </a:p>
          <a:p>
            <a:r>
              <a:rPr lang="es-CL" sz="1100" dirty="0">
                <a:solidFill>
                  <a:srgbClr val="00527C"/>
                </a:solidFill>
              </a:rPr>
              <a:t>Administración</a:t>
            </a:r>
          </a:p>
          <a:p>
            <a:r>
              <a:rPr lang="es-CL" sz="1100" dirty="0">
                <a:solidFill>
                  <a:srgbClr val="00527C"/>
                </a:solidFill>
              </a:rPr>
              <a:t>Y Finanzas</a:t>
            </a:r>
          </a:p>
          <a:p>
            <a:endParaRPr lang="es-CL" sz="1100" b="1" dirty="0">
              <a:solidFill>
                <a:srgbClr val="00527C"/>
              </a:solidFill>
            </a:endParaRPr>
          </a:p>
          <a:p>
            <a:r>
              <a:rPr lang="es-CL" sz="1100" b="1" dirty="0">
                <a:solidFill>
                  <a:srgbClr val="00527C"/>
                </a:solidFill>
              </a:rPr>
              <a:t>Patricia Castañeda</a:t>
            </a:r>
          </a:p>
          <a:p>
            <a:r>
              <a:rPr lang="es-CL" sz="1100" b="1" dirty="0">
                <a:solidFill>
                  <a:srgbClr val="00527C"/>
                </a:solidFill>
              </a:rPr>
              <a:t>Rebolledo</a:t>
            </a:r>
            <a:endParaRPr lang="es-ES" sz="1100" b="1" dirty="0">
              <a:solidFill>
                <a:srgbClr val="00527C"/>
              </a:solidFill>
            </a:endParaRPr>
          </a:p>
        </p:txBody>
      </p:sp>
      <p:sp>
        <p:nvSpPr>
          <p:cNvPr id="30" name="CuadroTexto 29"/>
          <p:cNvSpPr txBox="1"/>
          <p:nvPr/>
        </p:nvSpPr>
        <p:spPr>
          <a:xfrm>
            <a:off x="10354775" y="5008829"/>
            <a:ext cx="1139732" cy="1277273"/>
          </a:xfrm>
          <a:prstGeom prst="rect">
            <a:avLst/>
          </a:prstGeom>
          <a:noFill/>
        </p:spPr>
        <p:txBody>
          <a:bodyPr wrap="square" rtlCol="0">
            <a:spAutoFit/>
          </a:bodyPr>
          <a:lstStyle/>
          <a:p>
            <a:r>
              <a:rPr lang="es-CL" sz="1100" dirty="0">
                <a:solidFill>
                  <a:srgbClr val="00527C"/>
                </a:solidFill>
              </a:rPr>
              <a:t>Subgerente de</a:t>
            </a:r>
          </a:p>
          <a:p>
            <a:r>
              <a:rPr lang="es-CL" sz="1100" dirty="0">
                <a:solidFill>
                  <a:srgbClr val="00527C"/>
                </a:solidFill>
              </a:rPr>
              <a:t>Sustentabilidad </a:t>
            </a:r>
          </a:p>
          <a:p>
            <a:r>
              <a:rPr lang="es-CL" sz="1100" dirty="0">
                <a:solidFill>
                  <a:srgbClr val="00527C"/>
                </a:solidFill>
              </a:rPr>
              <a:t>y Asuntos </a:t>
            </a:r>
          </a:p>
          <a:p>
            <a:r>
              <a:rPr lang="es-CL" sz="1100" dirty="0">
                <a:solidFill>
                  <a:srgbClr val="00527C"/>
                </a:solidFill>
              </a:rPr>
              <a:t>Corporativos</a:t>
            </a:r>
          </a:p>
          <a:p>
            <a:endParaRPr lang="es-CL" sz="1100" b="1" dirty="0">
              <a:solidFill>
                <a:srgbClr val="00527C"/>
              </a:solidFill>
            </a:endParaRPr>
          </a:p>
          <a:p>
            <a:r>
              <a:rPr lang="es-CL" sz="1100" b="1" dirty="0">
                <a:solidFill>
                  <a:srgbClr val="00527C"/>
                </a:solidFill>
              </a:rPr>
              <a:t>Andrea Aranda</a:t>
            </a:r>
          </a:p>
          <a:p>
            <a:r>
              <a:rPr lang="es-CL" sz="1100" b="1" dirty="0">
                <a:solidFill>
                  <a:srgbClr val="00527C"/>
                </a:solidFill>
              </a:rPr>
              <a:t>Oria</a:t>
            </a:r>
          </a:p>
        </p:txBody>
      </p:sp>
      <p:sp>
        <p:nvSpPr>
          <p:cNvPr id="31" name="CuadroTexto 30"/>
          <p:cNvSpPr txBox="1"/>
          <p:nvPr/>
        </p:nvSpPr>
        <p:spPr>
          <a:xfrm>
            <a:off x="7891288" y="4822917"/>
            <a:ext cx="1084767" cy="1615827"/>
          </a:xfrm>
          <a:prstGeom prst="rect">
            <a:avLst/>
          </a:prstGeom>
          <a:noFill/>
        </p:spPr>
        <p:txBody>
          <a:bodyPr wrap="square" rtlCol="0">
            <a:spAutoFit/>
          </a:bodyPr>
          <a:lstStyle/>
          <a:p>
            <a:r>
              <a:rPr lang="es-CL" sz="1100" dirty="0">
                <a:solidFill>
                  <a:srgbClr val="00527C"/>
                </a:solidFill>
              </a:rPr>
              <a:t>Gerente de</a:t>
            </a:r>
          </a:p>
          <a:p>
            <a:r>
              <a:rPr lang="es-CL" sz="1100" dirty="0">
                <a:solidFill>
                  <a:srgbClr val="00527C"/>
                </a:solidFill>
              </a:rPr>
              <a:t>Proyecto PDA</a:t>
            </a:r>
          </a:p>
          <a:p>
            <a:r>
              <a:rPr lang="es-CL" sz="1100" dirty="0">
                <a:solidFill>
                  <a:srgbClr val="00527C"/>
                </a:solidFill>
              </a:rPr>
              <a:t>(Planta</a:t>
            </a:r>
          </a:p>
          <a:p>
            <a:r>
              <a:rPr lang="es-CL" sz="1100" dirty="0">
                <a:solidFill>
                  <a:srgbClr val="00527C"/>
                </a:solidFill>
              </a:rPr>
              <a:t>Desalinizadora</a:t>
            </a:r>
          </a:p>
          <a:p>
            <a:r>
              <a:rPr lang="es-CL" sz="1100" dirty="0">
                <a:solidFill>
                  <a:srgbClr val="00527C"/>
                </a:solidFill>
              </a:rPr>
              <a:t>Atacama)</a:t>
            </a:r>
          </a:p>
          <a:p>
            <a:endParaRPr lang="es-CL" sz="1100" b="1" dirty="0">
              <a:solidFill>
                <a:srgbClr val="00527C"/>
              </a:solidFill>
            </a:endParaRPr>
          </a:p>
          <a:p>
            <a:r>
              <a:rPr lang="es-CL" sz="1100" b="1" dirty="0">
                <a:solidFill>
                  <a:srgbClr val="00527C"/>
                </a:solidFill>
              </a:rPr>
              <a:t>José Luis Arraño </a:t>
            </a:r>
          </a:p>
          <a:p>
            <a:r>
              <a:rPr lang="es-CL" sz="1100" b="1" dirty="0">
                <a:solidFill>
                  <a:srgbClr val="00527C"/>
                </a:solidFill>
              </a:rPr>
              <a:t>Urzúa</a:t>
            </a:r>
            <a:endParaRPr lang="es-ES" sz="1100" b="1" dirty="0">
              <a:solidFill>
                <a:srgbClr val="00527C"/>
              </a:solidFill>
            </a:endParaRPr>
          </a:p>
        </p:txBody>
      </p:sp>
      <p:cxnSp>
        <p:nvCxnSpPr>
          <p:cNvPr id="32" name="Conector recto 31"/>
          <p:cNvCxnSpPr/>
          <p:nvPr/>
        </p:nvCxnSpPr>
        <p:spPr>
          <a:xfrm>
            <a:off x="4077118" y="5832553"/>
            <a:ext cx="7420616" cy="0"/>
          </a:xfrm>
          <a:prstGeom prst="line">
            <a:avLst/>
          </a:prstGeom>
          <a:ln w="19050" cap="rnd">
            <a:solidFill>
              <a:srgbClr val="00527C"/>
            </a:solidFill>
          </a:ln>
        </p:spPr>
        <p:style>
          <a:lnRef idx="1">
            <a:schemeClr val="accent1"/>
          </a:lnRef>
          <a:fillRef idx="0">
            <a:schemeClr val="accent1"/>
          </a:fillRef>
          <a:effectRef idx="0">
            <a:schemeClr val="accent1"/>
          </a:effectRef>
          <a:fontRef idx="minor">
            <a:schemeClr val="tx1"/>
          </a:fontRef>
        </p:style>
      </p:cxnSp>
      <p:cxnSp>
        <p:nvCxnSpPr>
          <p:cNvPr id="34" name="Conector angular 79"/>
          <p:cNvCxnSpPr>
            <a:stCxn id="11" idx="0"/>
          </p:cNvCxnSpPr>
          <p:nvPr/>
        </p:nvCxnSpPr>
        <p:spPr>
          <a:xfrm rot="5400000" flipH="1" flipV="1">
            <a:off x="2634565" y="2952001"/>
            <a:ext cx="319768" cy="1043217"/>
          </a:xfrm>
          <a:prstGeom prst="bentConnector2">
            <a:avLst/>
          </a:prstGeom>
          <a:ln w="19050" cap="rnd">
            <a:solidFill>
              <a:srgbClr val="00527C"/>
            </a:solidFill>
            <a:prstDash val="sysDot"/>
          </a:ln>
        </p:spPr>
        <p:style>
          <a:lnRef idx="1">
            <a:schemeClr val="accent1"/>
          </a:lnRef>
          <a:fillRef idx="0">
            <a:schemeClr val="accent1"/>
          </a:fillRef>
          <a:effectRef idx="0">
            <a:schemeClr val="accent1"/>
          </a:effectRef>
          <a:fontRef idx="minor">
            <a:schemeClr val="tx1"/>
          </a:fontRef>
        </p:style>
      </p:cxnSp>
      <p:cxnSp>
        <p:nvCxnSpPr>
          <p:cNvPr id="36" name="Conector recto 35"/>
          <p:cNvCxnSpPr/>
          <p:nvPr/>
        </p:nvCxnSpPr>
        <p:spPr>
          <a:xfrm>
            <a:off x="3451970" y="3313725"/>
            <a:ext cx="489233" cy="0"/>
          </a:xfrm>
          <a:prstGeom prst="line">
            <a:avLst/>
          </a:prstGeom>
          <a:ln w="19050" cap="rnd" cmpd="sng">
            <a:solidFill>
              <a:schemeClr val="accent5">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Conector angular 84"/>
          <p:cNvCxnSpPr>
            <a:cxnSpLocks/>
            <a:stCxn id="12" idx="0"/>
          </p:cNvCxnSpPr>
          <p:nvPr/>
        </p:nvCxnSpPr>
        <p:spPr>
          <a:xfrm rot="16200000" flipV="1">
            <a:off x="4731658" y="2659186"/>
            <a:ext cx="319758" cy="1628838"/>
          </a:xfrm>
          <a:prstGeom prst="bentConnector2">
            <a:avLst/>
          </a:prstGeom>
          <a:ln w="19050" cap="rnd">
            <a:solidFill>
              <a:srgbClr val="00527C"/>
            </a:solidFill>
            <a:prstDash val="sysDot"/>
          </a:ln>
        </p:spPr>
        <p:style>
          <a:lnRef idx="1">
            <a:schemeClr val="accent1"/>
          </a:lnRef>
          <a:fillRef idx="0">
            <a:schemeClr val="accent1"/>
          </a:fillRef>
          <a:effectRef idx="0">
            <a:schemeClr val="accent1"/>
          </a:effectRef>
          <a:fontRef idx="minor">
            <a:schemeClr val="tx1"/>
          </a:fontRef>
        </p:style>
      </p:cxnSp>
      <p:cxnSp>
        <p:nvCxnSpPr>
          <p:cNvPr id="40" name="Conector angular 93"/>
          <p:cNvCxnSpPr>
            <a:endCxn id="14" idx="2"/>
          </p:cNvCxnSpPr>
          <p:nvPr/>
        </p:nvCxnSpPr>
        <p:spPr>
          <a:xfrm flipV="1">
            <a:off x="2912534" y="4899159"/>
            <a:ext cx="811260" cy="595711"/>
          </a:xfrm>
          <a:prstGeom prst="bentConnector2">
            <a:avLst/>
          </a:prstGeom>
          <a:ln w="19050" cap="rnd">
            <a:solidFill>
              <a:srgbClr val="00527C"/>
            </a:solidFill>
          </a:ln>
        </p:spPr>
        <p:style>
          <a:lnRef idx="1">
            <a:schemeClr val="accent1"/>
          </a:lnRef>
          <a:fillRef idx="0">
            <a:schemeClr val="accent1"/>
          </a:fillRef>
          <a:effectRef idx="0">
            <a:schemeClr val="accent1"/>
          </a:effectRef>
          <a:fontRef idx="minor">
            <a:schemeClr val="tx1"/>
          </a:fontRef>
        </p:style>
      </p:cxnSp>
      <p:cxnSp>
        <p:nvCxnSpPr>
          <p:cNvPr id="42" name="Conector angular 105"/>
          <p:cNvCxnSpPr>
            <a:stCxn id="14" idx="2"/>
            <a:endCxn id="54" idx="1"/>
          </p:cNvCxnSpPr>
          <p:nvPr/>
        </p:nvCxnSpPr>
        <p:spPr>
          <a:xfrm rot="16200000" flipH="1">
            <a:off x="3346277" y="5276676"/>
            <a:ext cx="934374" cy="179340"/>
          </a:xfrm>
          <a:prstGeom prst="bentConnector2">
            <a:avLst/>
          </a:prstGeom>
          <a:ln w="19050" cap="rnd">
            <a:solidFill>
              <a:srgbClr val="00527C"/>
            </a:solidFill>
          </a:ln>
        </p:spPr>
        <p:style>
          <a:lnRef idx="1">
            <a:schemeClr val="accent1"/>
          </a:lnRef>
          <a:fillRef idx="0">
            <a:schemeClr val="accent1"/>
          </a:fillRef>
          <a:effectRef idx="0">
            <a:schemeClr val="accent1"/>
          </a:effectRef>
          <a:fontRef idx="minor">
            <a:schemeClr val="tx1"/>
          </a:fontRef>
        </p:style>
      </p:cxnSp>
      <p:cxnSp>
        <p:nvCxnSpPr>
          <p:cNvPr id="44" name="Conector recto 43"/>
          <p:cNvCxnSpPr>
            <a:stCxn id="9" idx="3"/>
          </p:cNvCxnSpPr>
          <p:nvPr/>
        </p:nvCxnSpPr>
        <p:spPr>
          <a:xfrm>
            <a:off x="4403358" y="2380551"/>
            <a:ext cx="489234" cy="2121"/>
          </a:xfrm>
          <a:prstGeom prst="line">
            <a:avLst/>
          </a:prstGeom>
          <a:ln w="19050" cap="rnd">
            <a:solidFill>
              <a:srgbClr val="00527C"/>
            </a:solidFill>
          </a:ln>
        </p:spPr>
        <p:style>
          <a:lnRef idx="1">
            <a:schemeClr val="accent1"/>
          </a:lnRef>
          <a:fillRef idx="0">
            <a:schemeClr val="accent1"/>
          </a:fillRef>
          <a:effectRef idx="0">
            <a:schemeClr val="accent1"/>
          </a:effectRef>
          <a:fontRef idx="minor">
            <a:schemeClr val="tx1"/>
          </a:fontRef>
        </p:style>
      </p:cxnSp>
      <p:pic>
        <p:nvPicPr>
          <p:cNvPr id="50" name="Imagen 49" descr="Flecha.png"/>
          <p:cNvPicPr>
            <a:picLocks noChangeAspect="1"/>
          </p:cNvPicPr>
          <p:nvPr/>
        </p:nvPicPr>
        <p:blipFill>
          <a:blip r:embed="rId3"/>
          <a:stretch>
            <a:fillRect/>
          </a:stretch>
        </p:blipFill>
        <p:spPr>
          <a:xfrm>
            <a:off x="4817534" y="2252133"/>
            <a:ext cx="254000" cy="254000"/>
          </a:xfrm>
          <a:prstGeom prst="rect">
            <a:avLst/>
          </a:prstGeom>
        </p:spPr>
      </p:pic>
      <p:pic>
        <p:nvPicPr>
          <p:cNvPr id="51" name="Imagen 50" descr="Flecha.png"/>
          <p:cNvPicPr>
            <a:picLocks noChangeAspect="1"/>
          </p:cNvPicPr>
          <p:nvPr/>
        </p:nvPicPr>
        <p:blipFill>
          <a:blip r:embed="rId3"/>
          <a:stretch>
            <a:fillRect/>
          </a:stretch>
        </p:blipFill>
        <p:spPr>
          <a:xfrm>
            <a:off x="3903134" y="3175000"/>
            <a:ext cx="254000" cy="254000"/>
          </a:xfrm>
          <a:prstGeom prst="rect">
            <a:avLst/>
          </a:prstGeom>
        </p:spPr>
      </p:pic>
      <p:pic>
        <p:nvPicPr>
          <p:cNvPr id="52" name="Imagen 51" descr="Flecha.png"/>
          <p:cNvPicPr>
            <a:picLocks noChangeAspect="1"/>
          </p:cNvPicPr>
          <p:nvPr/>
        </p:nvPicPr>
        <p:blipFill>
          <a:blip r:embed="rId3"/>
          <a:stretch>
            <a:fillRect/>
          </a:stretch>
        </p:blipFill>
        <p:spPr>
          <a:xfrm rot="10800000">
            <a:off x="3268134" y="3175000"/>
            <a:ext cx="254000" cy="254000"/>
          </a:xfrm>
          <a:prstGeom prst="rect">
            <a:avLst/>
          </a:prstGeom>
        </p:spPr>
      </p:pic>
      <p:pic>
        <p:nvPicPr>
          <p:cNvPr id="54" name="Imagen 53" descr="Flecha.png"/>
          <p:cNvPicPr>
            <a:picLocks noChangeAspect="1"/>
          </p:cNvPicPr>
          <p:nvPr/>
        </p:nvPicPr>
        <p:blipFill>
          <a:blip r:embed="rId3"/>
          <a:stretch>
            <a:fillRect/>
          </a:stretch>
        </p:blipFill>
        <p:spPr>
          <a:xfrm>
            <a:off x="3903134" y="5706533"/>
            <a:ext cx="254000" cy="254000"/>
          </a:xfrm>
          <a:prstGeom prst="rect">
            <a:avLst/>
          </a:prstGeom>
        </p:spPr>
      </p:pic>
      <p:pic>
        <p:nvPicPr>
          <p:cNvPr id="55" name="Imagen 54" descr="Flecha.png"/>
          <p:cNvPicPr>
            <a:picLocks noChangeAspect="1"/>
          </p:cNvPicPr>
          <p:nvPr/>
        </p:nvPicPr>
        <p:blipFill>
          <a:blip r:embed="rId3"/>
          <a:stretch>
            <a:fillRect/>
          </a:stretch>
        </p:blipFill>
        <p:spPr>
          <a:xfrm rot="10800000">
            <a:off x="3268134" y="5367867"/>
            <a:ext cx="254000" cy="254000"/>
          </a:xfrm>
          <a:prstGeom prst="rect">
            <a:avLst/>
          </a:prstGeom>
        </p:spPr>
      </p:pic>
    </p:spTree>
    <p:extLst>
      <p:ext uri="{BB962C8B-B14F-4D97-AF65-F5344CB8AC3E}">
        <p14:creationId xmlns:p14="http://schemas.microsoft.com/office/powerpoint/2010/main" val="3250106897"/>
      </p:ext>
    </p:extLst>
  </p:cSld>
  <p:clrMapOvr>
    <a:masterClrMapping/>
  </p:clrMapOvr>
  <p:timing>
    <p:tnLst>
      <p:par>
        <p:cT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2012</TotalTime>
  <Words>1822</Words>
  <Application>Microsoft Office PowerPoint</Application>
  <PresentationFormat>Personalizar</PresentationFormat>
  <Paragraphs>254</Paragraphs>
  <Slides>28</Slides>
  <Notes>1</Notes>
  <HiddenSlides>0</HiddenSlides>
  <MMClips>0</MMClips>
  <ScaleCrop>false</ScaleCrop>
  <HeadingPairs>
    <vt:vector size="4" baseType="variant">
      <vt:variant>
        <vt:lpstr>Tema</vt:lpstr>
      </vt:variant>
      <vt:variant>
        <vt:i4>1</vt:i4>
      </vt:variant>
      <vt:variant>
        <vt:lpstr>Títulos de slides</vt:lpstr>
      </vt:variant>
      <vt:variant>
        <vt:i4>28</vt:i4>
      </vt:variant>
    </vt:vector>
  </HeadingPairs>
  <TitlesOfParts>
    <vt:vector size="29" baseType="lpstr">
      <vt:lpstr>HDOfficeLightV0</vt:lpstr>
      <vt:lpstr>INDUCCIÓN</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Andrea Aranda</dc:creator>
  <cp:lastModifiedBy>Carlos Schauff</cp:lastModifiedBy>
  <cp:revision>137</cp:revision>
  <dcterms:created xsi:type="dcterms:W3CDTF">2018-05-31T21:34:18Z</dcterms:created>
  <dcterms:modified xsi:type="dcterms:W3CDTF">2019-05-06T22:44:02Z</dcterms:modified>
</cp:coreProperties>
</file>