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81" r:id="rId2"/>
    <p:sldMasterId id="2147483662" r:id="rId3"/>
    <p:sldMasterId id="2147483683" r:id="rId4"/>
    <p:sldMasterId id="2147483660" r:id="rId5"/>
    <p:sldMasterId id="2147483676" r:id="rId6"/>
    <p:sldMasterId id="2147483689" r:id="rId7"/>
    <p:sldMasterId id="2147483701" r:id="rId8"/>
  </p:sldMasterIdLst>
  <p:notesMasterIdLst>
    <p:notesMasterId r:id="rId29"/>
  </p:notesMasterIdLst>
  <p:handoutMasterIdLst>
    <p:handoutMasterId r:id="rId30"/>
  </p:handoutMasterIdLst>
  <p:sldIdLst>
    <p:sldId id="272" r:id="rId9"/>
    <p:sldId id="407" r:id="rId10"/>
    <p:sldId id="391" r:id="rId11"/>
    <p:sldId id="360" r:id="rId12"/>
    <p:sldId id="408" r:id="rId13"/>
    <p:sldId id="395" r:id="rId14"/>
    <p:sldId id="363" r:id="rId15"/>
    <p:sldId id="397" r:id="rId16"/>
    <p:sldId id="398" r:id="rId17"/>
    <p:sldId id="399" r:id="rId18"/>
    <p:sldId id="406" r:id="rId19"/>
    <p:sldId id="386" r:id="rId20"/>
    <p:sldId id="383" r:id="rId21"/>
    <p:sldId id="389" r:id="rId22"/>
    <p:sldId id="401" r:id="rId23"/>
    <p:sldId id="388" r:id="rId24"/>
    <p:sldId id="381" r:id="rId25"/>
    <p:sldId id="402" r:id="rId26"/>
    <p:sldId id="380" r:id="rId27"/>
    <p:sldId id="403" r:id="rId28"/>
  </p:sldIdLst>
  <p:sldSz cx="9144000" cy="6858000" type="screen4x3"/>
  <p:notesSz cx="6797675" cy="9928225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3" autoAdjust="0"/>
    <p:restoredTop sz="94704" autoAdjust="0"/>
  </p:normalViewPr>
  <p:slideViewPr>
    <p:cSldViewPr snapToObjects="1">
      <p:cViewPr varScale="1">
        <p:scale>
          <a:sx n="66" d="100"/>
          <a:sy n="66" d="100"/>
        </p:scale>
        <p:origin x="11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-3834" y="-96"/>
      </p:cViewPr>
      <p:guideLst>
        <p:guide orient="horz" pos="2928"/>
        <p:guide pos="220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337F63-860B-478D-9AC3-7019FF31638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2F6C6BC-701E-4602-AFFA-613532DAA122}">
      <dgm:prSet phldrT="[Texto]"/>
      <dgm:spPr/>
      <dgm:t>
        <a:bodyPr/>
        <a:lstStyle/>
        <a:p>
          <a:r>
            <a:rPr lang="es-ES" b="1" dirty="0" err="1" smtClean="0"/>
            <a:t>Water</a:t>
          </a:r>
          <a:r>
            <a:rPr lang="es-ES" b="1" dirty="0" smtClean="0"/>
            <a:t> </a:t>
          </a:r>
          <a:r>
            <a:rPr lang="es-ES" b="1" dirty="0" err="1" smtClean="0"/>
            <a:t>Code</a:t>
          </a:r>
          <a:r>
            <a:rPr lang="es-ES" b="1" dirty="0" smtClean="0"/>
            <a:t> (</a:t>
          </a:r>
          <a:r>
            <a:rPr lang="es-ES" b="1" dirty="0" err="1" smtClean="0"/>
            <a:t>law</a:t>
          </a:r>
          <a:r>
            <a:rPr lang="es-ES" b="1" dirty="0" smtClean="0"/>
            <a:t>)</a:t>
          </a:r>
        </a:p>
        <a:p>
          <a:r>
            <a:rPr lang="es-ES" b="1" dirty="0" smtClean="0"/>
            <a:t>1981</a:t>
          </a:r>
          <a:endParaRPr lang="es-ES" b="1" dirty="0"/>
        </a:p>
      </dgm:t>
    </dgm:pt>
    <dgm:pt modelId="{16BCEED9-F88A-4AE8-996B-1667DB781BE6}" type="parTrans" cxnId="{5A8289DD-4B59-4396-A17F-17EB04EB486D}">
      <dgm:prSet/>
      <dgm:spPr/>
      <dgm:t>
        <a:bodyPr/>
        <a:lstStyle/>
        <a:p>
          <a:endParaRPr lang="es-ES"/>
        </a:p>
      </dgm:t>
    </dgm:pt>
    <dgm:pt modelId="{CE3D017A-D02B-460B-B956-984BCF73F553}" type="sibTrans" cxnId="{5A8289DD-4B59-4396-A17F-17EB04EB486D}">
      <dgm:prSet/>
      <dgm:spPr/>
      <dgm:t>
        <a:bodyPr/>
        <a:lstStyle/>
        <a:p>
          <a:endParaRPr lang="es-ES"/>
        </a:p>
      </dgm:t>
    </dgm:pt>
    <dgm:pt modelId="{B84011C5-5546-40E5-8A8F-2609BCA72951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20.017  June 2005</a:t>
          </a:r>
          <a:endParaRPr lang="es-ES" dirty="0"/>
        </a:p>
      </dgm:t>
    </dgm:pt>
    <dgm:pt modelId="{8255A1BA-9C8A-4520-8552-BAF881DD27AB}" type="parTrans" cxnId="{FB72F88E-D8D4-4E86-BC9B-712320C922BC}">
      <dgm:prSet/>
      <dgm:spPr/>
      <dgm:t>
        <a:bodyPr/>
        <a:lstStyle/>
        <a:p>
          <a:endParaRPr lang="es-ES"/>
        </a:p>
      </dgm:t>
    </dgm:pt>
    <dgm:pt modelId="{43E1B1A2-FFBB-4FB0-9BCD-721564264411}" type="sibTrans" cxnId="{FB72F88E-D8D4-4E86-BC9B-712320C922BC}">
      <dgm:prSet/>
      <dgm:spPr/>
      <dgm:t>
        <a:bodyPr/>
        <a:lstStyle/>
        <a:p>
          <a:endParaRPr lang="es-ES"/>
        </a:p>
      </dgm:t>
    </dgm:pt>
    <dgm:pt modelId="{BFAC6C4E-0DD0-42A2-8789-1DF158438E6C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20.099 May2006. </a:t>
          </a:r>
          <a:endParaRPr lang="es-ES" dirty="0"/>
        </a:p>
      </dgm:t>
    </dgm:pt>
    <dgm:pt modelId="{DF0AA74C-DF17-45C6-991B-BB3907BF8634}" type="parTrans" cxnId="{A1B42CE5-424B-4BA4-B343-2B1D322E3D0F}">
      <dgm:prSet/>
      <dgm:spPr/>
      <dgm:t>
        <a:bodyPr/>
        <a:lstStyle/>
        <a:p>
          <a:endParaRPr lang="es-ES"/>
        </a:p>
      </dgm:t>
    </dgm:pt>
    <dgm:pt modelId="{28480B24-CDBF-4E89-97CB-37F36E0F5293}" type="sibTrans" cxnId="{A1B42CE5-424B-4BA4-B343-2B1D322E3D0F}">
      <dgm:prSet/>
      <dgm:spPr/>
      <dgm:t>
        <a:bodyPr/>
        <a:lstStyle/>
        <a:p>
          <a:endParaRPr lang="es-ES"/>
        </a:p>
      </dgm:t>
    </dgm:pt>
    <dgm:pt modelId="{5AEC928E-FE6D-49D2-9316-2B46B864BE7A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20.304 </a:t>
          </a:r>
          <a:r>
            <a:rPr lang="es-CL" dirty="0" err="1" smtClean="0"/>
            <a:t>December</a:t>
          </a:r>
          <a:r>
            <a:rPr lang="es-CL" dirty="0" smtClean="0"/>
            <a:t> 2008.</a:t>
          </a:r>
          <a:endParaRPr lang="es-ES" dirty="0"/>
        </a:p>
      </dgm:t>
    </dgm:pt>
    <dgm:pt modelId="{DF23E44E-92B9-41C9-8762-BB667827DC48}" type="parTrans" cxnId="{BC387454-F9CF-4F97-8558-99FB53184A80}">
      <dgm:prSet/>
      <dgm:spPr/>
      <dgm:t>
        <a:bodyPr/>
        <a:lstStyle/>
        <a:p>
          <a:endParaRPr lang="es-ES"/>
        </a:p>
      </dgm:t>
    </dgm:pt>
    <dgm:pt modelId="{BACF9BF4-B465-4B73-B27F-B4B8BD3A2BBE}" type="sibTrans" cxnId="{BC387454-F9CF-4F97-8558-99FB53184A80}">
      <dgm:prSet/>
      <dgm:spPr/>
      <dgm:t>
        <a:bodyPr/>
        <a:lstStyle/>
        <a:p>
          <a:endParaRPr lang="es-ES"/>
        </a:p>
      </dgm:t>
    </dgm:pt>
    <dgm:pt modelId="{B70D3AE3-757C-4F1B-8BA9-AB7DD5CCD4B4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20.417 </a:t>
          </a:r>
          <a:r>
            <a:rPr lang="es-CL" dirty="0" err="1" smtClean="0"/>
            <a:t>January</a:t>
          </a:r>
          <a:r>
            <a:rPr lang="es-CL" dirty="0" smtClean="0"/>
            <a:t> 2010.</a:t>
          </a:r>
          <a:endParaRPr lang="es-ES" dirty="0"/>
        </a:p>
      </dgm:t>
    </dgm:pt>
    <dgm:pt modelId="{31EDD728-0934-47DB-B2CB-5551B7A4F15C}" type="parTrans" cxnId="{985B2D95-055E-4B74-9F8E-907477AF64C7}">
      <dgm:prSet/>
      <dgm:spPr/>
      <dgm:t>
        <a:bodyPr/>
        <a:lstStyle/>
        <a:p>
          <a:endParaRPr lang="es-ES"/>
        </a:p>
      </dgm:t>
    </dgm:pt>
    <dgm:pt modelId="{AD86A470-201D-43EA-B3CB-C5931E3256C8}" type="sibTrans" cxnId="{985B2D95-055E-4B74-9F8E-907477AF64C7}">
      <dgm:prSet/>
      <dgm:spPr/>
      <dgm:t>
        <a:bodyPr/>
        <a:lstStyle/>
        <a:p>
          <a:endParaRPr lang="es-ES"/>
        </a:p>
      </dgm:t>
    </dgm:pt>
    <dgm:pt modelId="{FC31548E-C4AB-42C2-9D7D-C811CA367639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20.697 </a:t>
          </a:r>
          <a:r>
            <a:rPr lang="es-CL" dirty="0" err="1" smtClean="0"/>
            <a:t>November</a:t>
          </a:r>
          <a:r>
            <a:rPr lang="es-CL" dirty="0" smtClean="0"/>
            <a:t> 2013.</a:t>
          </a:r>
          <a:endParaRPr lang="es-ES" dirty="0"/>
        </a:p>
      </dgm:t>
    </dgm:pt>
    <dgm:pt modelId="{A4A928AE-81F0-4AB1-873E-21EE339AFE69}" type="parTrans" cxnId="{6A23C821-0CFF-41AE-A763-D2AC981D39F7}">
      <dgm:prSet/>
      <dgm:spPr/>
      <dgm:t>
        <a:bodyPr/>
        <a:lstStyle/>
        <a:p>
          <a:endParaRPr lang="es-ES"/>
        </a:p>
      </dgm:t>
    </dgm:pt>
    <dgm:pt modelId="{60734DFD-AE49-4C7B-AC90-7A267706A74C}" type="sibTrans" cxnId="{6A23C821-0CFF-41AE-A763-D2AC981D39F7}">
      <dgm:prSet/>
      <dgm:spPr/>
      <dgm:t>
        <a:bodyPr/>
        <a:lstStyle/>
        <a:p>
          <a:endParaRPr lang="es-ES"/>
        </a:p>
      </dgm:t>
    </dgm:pt>
    <dgm:pt modelId="{1422D783-EAD5-468F-BF4C-1A9AAD0E569A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20.774  </a:t>
          </a:r>
          <a:r>
            <a:rPr lang="es-CL" dirty="0" err="1" smtClean="0"/>
            <a:t>September</a:t>
          </a:r>
          <a:r>
            <a:rPr lang="es-CL" dirty="0" smtClean="0"/>
            <a:t> 2014.</a:t>
          </a:r>
          <a:endParaRPr lang="es-ES" dirty="0"/>
        </a:p>
      </dgm:t>
    </dgm:pt>
    <dgm:pt modelId="{2EDFF1A6-8C81-4131-88F4-6C54A66A01FC}" type="parTrans" cxnId="{5137C349-493D-4B85-B3A1-B41E9F82405C}">
      <dgm:prSet/>
      <dgm:spPr/>
      <dgm:t>
        <a:bodyPr/>
        <a:lstStyle/>
        <a:p>
          <a:endParaRPr lang="es-ES"/>
        </a:p>
      </dgm:t>
    </dgm:pt>
    <dgm:pt modelId="{107D0502-1F2A-4070-8280-FAFF84770C80}" type="sibTrans" cxnId="{5137C349-493D-4B85-B3A1-B41E9F82405C}">
      <dgm:prSet/>
      <dgm:spPr/>
      <dgm:t>
        <a:bodyPr/>
        <a:lstStyle/>
        <a:p>
          <a:endParaRPr lang="es-ES"/>
        </a:p>
      </dgm:t>
    </dgm:pt>
    <dgm:pt modelId="{9040BCCA-550F-4B5A-95C2-B2BF7C108990}">
      <dgm:prSet phldrT="[Texto]"/>
      <dgm:spPr/>
      <dgm:t>
        <a:bodyPr/>
        <a:lstStyle/>
        <a:p>
          <a:r>
            <a:rPr lang="es-CL" dirty="0" err="1" smtClean="0"/>
            <a:t>Act</a:t>
          </a:r>
          <a:r>
            <a:rPr lang="es-CL" dirty="0" smtClean="0"/>
            <a:t> N° 21.064 </a:t>
          </a:r>
          <a:r>
            <a:rPr lang="es-CL" dirty="0" err="1" smtClean="0"/>
            <a:t>January</a:t>
          </a:r>
          <a:r>
            <a:rPr lang="es-CL" dirty="0" smtClean="0"/>
            <a:t> 2018.</a:t>
          </a:r>
          <a:endParaRPr lang="es-ES" dirty="0"/>
        </a:p>
      </dgm:t>
    </dgm:pt>
    <dgm:pt modelId="{E6528215-6C88-4149-91A8-61CA92087460}" type="parTrans" cxnId="{2031E971-AD43-48A2-8D76-274403CBC4F4}">
      <dgm:prSet/>
      <dgm:spPr/>
      <dgm:t>
        <a:bodyPr/>
        <a:lstStyle/>
        <a:p>
          <a:endParaRPr lang="es-ES"/>
        </a:p>
      </dgm:t>
    </dgm:pt>
    <dgm:pt modelId="{02A0EF62-5D7A-44A0-BD8B-9D984B57D513}" type="sibTrans" cxnId="{2031E971-AD43-48A2-8D76-274403CBC4F4}">
      <dgm:prSet/>
      <dgm:spPr/>
      <dgm:t>
        <a:bodyPr/>
        <a:lstStyle/>
        <a:p>
          <a:endParaRPr lang="es-ES"/>
        </a:p>
      </dgm:t>
    </dgm:pt>
    <dgm:pt modelId="{D7E9F910-F785-4D19-9267-BF68B10D7F9E}" type="pres">
      <dgm:prSet presAssocID="{71337F63-860B-478D-9AC3-7019FF316383}" presName="CompostProcess" presStyleCnt="0">
        <dgm:presLayoutVars>
          <dgm:dir/>
          <dgm:resizeHandles val="exact"/>
        </dgm:presLayoutVars>
      </dgm:prSet>
      <dgm:spPr/>
    </dgm:pt>
    <dgm:pt modelId="{BD99FC5E-B265-49C0-8A8A-DFC43C4315EC}" type="pres">
      <dgm:prSet presAssocID="{71337F63-860B-478D-9AC3-7019FF316383}" presName="arrow" presStyleLbl="bgShp" presStyleIdx="0" presStyleCnt="1"/>
      <dgm:spPr/>
    </dgm:pt>
    <dgm:pt modelId="{241D37E9-05AE-4AF0-BB5E-558082F9BACA}" type="pres">
      <dgm:prSet presAssocID="{71337F63-860B-478D-9AC3-7019FF316383}" presName="linearProcess" presStyleCnt="0"/>
      <dgm:spPr/>
    </dgm:pt>
    <dgm:pt modelId="{88F891EA-7167-4DD4-9EE0-ABE9131FF60B}" type="pres">
      <dgm:prSet presAssocID="{72F6C6BC-701E-4602-AFFA-613532DAA122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C185A0-C47A-45C3-9548-FB796B05DDD3}" type="pres">
      <dgm:prSet presAssocID="{CE3D017A-D02B-460B-B956-984BCF73F553}" presName="sibTrans" presStyleCnt="0"/>
      <dgm:spPr/>
    </dgm:pt>
    <dgm:pt modelId="{CF8C8A4F-B9E1-4577-8EF0-9D0FF3CFA1AC}" type="pres">
      <dgm:prSet presAssocID="{B84011C5-5546-40E5-8A8F-2609BCA72951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BC1A70-9666-4DE7-95EA-78F7789797D6}" type="pres">
      <dgm:prSet presAssocID="{43E1B1A2-FFBB-4FB0-9BCD-721564264411}" presName="sibTrans" presStyleCnt="0"/>
      <dgm:spPr/>
    </dgm:pt>
    <dgm:pt modelId="{7996B9A4-3069-44FF-9E48-FD345A77C6DC}" type="pres">
      <dgm:prSet presAssocID="{BFAC6C4E-0DD0-42A2-8789-1DF158438E6C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AE5278-3213-47FF-A6DE-652817641616}" type="pres">
      <dgm:prSet presAssocID="{28480B24-CDBF-4E89-97CB-37F36E0F5293}" presName="sibTrans" presStyleCnt="0"/>
      <dgm:spPr/>
    </dgm:pt>
    <dgm:pt modelId="{1903C348-1679-4122-A2AA-0D5FC0651DC4}" type="pres">
      <dgm:prSet presAssocID="{5AEC928E-FE6D-49D2-9316-2B46B864BE7A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6E3ECF-2A25-4F1C-A594-139B0E7C3F68}" type="pres">
      <dgm:prSet presAssocID="{BACF9BF4-B465-4B73-B27F-B4B8BD3A2BBE}" presName="sibTrans" presStyleCnt="0"/>
      <dgm:spPr/>
    </dgm:pt>
    <dgm:pt modelId="{6D5DE56E-FA9A-4DC3-89D6-B744480D4FDE}" type="pres">
      <dgm:prSet presAssocID="{B70D3AE3-757C-4F1B-8BA9-AB7DD5CCD4B4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4D4384-D0D0-4BC9-80CC-F762D668870A}" type="pres">
      <dgm:prSet presAssocID="{AD86A470-201D-43EA-B3CB-C5931E3256C8}" presName="sibTrans" presStyleCnt="0"/>
      <dgm:spPr/>
    </dgm:pt>
    <dgm:pt modelId="{7E24C403-ED95-4AF8-9859-1A177CE1F279}" type="pres">
      <dgm:prSet presAssocID="{FC31548E-C4AB-42C2-9D7D-C811CA367639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4DD6D0-EE6D-4552-B754-1F32ADB4E741}" type="pres">
      <dgm:prSet presAssocID="{60734DFD-AE49-4C7B-AC90-7A267706A74C}" presName="sibTrans" presStyleCnt="0"/>
      <dgm:spPr/>
    </dgm:pt>
    <dgm:pt modelId="{6EDA7A91-FB18-415A-92DB-76DEFC09961E}" type="pres">
      <dgm:prSet presAssocID="{1422D783-EAD5-468F-BF4C-1A9AAD0E569A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7D014D-DC35-4DF6-82C4-ED9DC4E24D70}" type="pres">
      <dgm:prSet presAssocID="{107D0502-1F2A-4070-8280-FAFF84770C80}" presName="sibTrans" presStyleCnt="0"/>
      <dgm:spPr/>
    </dgm:pt>
    <dgm:pt modelId="{9DBFA581-DE22-47D0-85D2-0741721D20EF}" type="pres">
      <dgm:prSet presAssocID="{9040BCCA-550F-4B5A-95C2-B2BF7C108990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A967EAF-D7BE-477A-B2B5-B05423C4DE1C}" type="presOf" srcId="{B70D3AE3-757C-4F1B-8BA9-AB7DD5CCD4B4}" destId="{6D5DE56E-FA9A-4DC3-89D6-B744480D4FDE}" srcOrd="0" destOrd="0" presId="urn:microsoft.com/office/officeart/2005/8/layout/hProcess9"/>
    <dgm:cxn modelId="{6A23C821-0CFF-41AE-A763-D2AC981D39F7}" srcId="{71337F63-860B-478D-9AC3-7019FF316383}" destId="{FC31548E-C4AB-42C2-9D7D-C811CA367639}" srcOrd="5" destOrd="0" parTransId="{A4A928AE-81F0-4AB1-873E-21EE339AFE69}" sibTransId="{60734DFD-AE49-4C7B-AC90-7A267706A74C}"/>
    <dgm:cxn modelId="{5137C349-493D-4B85-B3A1-B41E9F82405C}" srcId="{71337F63-860B-478D-9AC3-7019FF316383}" destId="{1422D783-EAD5-468F-BF4C-1A9AAD0E569A}" srcOrd="6" destOrd="0" parTransId="{2EDFF1A6-8C81-4131-88F4-6C54A66A01FC}" sibTransId="{107D0502-1F2A-4070-8280-FAFF84770C80}"/>
    <dgm:cxn modelId="{7BB67B5E-7472-4D34-8C49-EE20F7E36ABD}" type="presOf" srcId="{B84011C5-5546-40E5-8A8F-2609BCA72951}" destId="{CF8C8A4F-B9E1-4577-8EF0-9D0FF3CFA1AC}" srcOrd="0" destOrd="0" presId="urn:microsoft.com/office/officeart/2005/8/layout/hProcess9"/>
    <dgm:cxn modelId="{0683C285-C836-4DCB-AD4D-775675CFA8EF}" type="presOf" srcId="{72F6C6BC-701E-4602-AFFA-613532DAA122}" destId="{88F891EA-7167-4DD4-9EE0-ABE9131FF60B}" srcOrd="0" destOrd="0" presId="urn:microsoft.com/office/officeart/2005/8/layout/hProcess9"/>
    <dgm:cxn modelId="{2031E971-AD43-48A2-8D76-274403CBC4F4}" srcId="{71337F63-860B-478D-9AC3-7019FF316383}" destId="{9040BCCA-550F-4B5A-95C2-B2BF7C108990}" srcOrd="7" destOrd="0" parTransId="{E6528215-6C88-4149-91A8-61CA92087460}" sibTransId="{02A0EF62-5D7A-44A0-BD8B-9D984B57D513}"/>
    <dgm:cxn modelId="{FB72F88E-D8D4-4E86-BC9B-712320C922BC}" srcId="{71337F63-860B-478D-9AC3-7019FF316383}" destId="{B84011C5-5546-40E5-8A8F-2609BCA72951}" srcOrd="1" destOrd="0" parTransId="{8255A1BA-9C8A-4520-8552-BAF881DD27AB}" sibTransId="{43E1B1A2-FFBB-4FB0-9BCD-721564264411}"/>
    <dgm:cxn modelId="{A1B42CE5-424B-4BA4-B343-2B1D322E3D0F}" srcId="{71337F63-860B-478D-9AC3-7019FF316383}" destId="{BFAC6C4E-0DD0-42A2-8789-1DF158438E6C}" srcOrd="2" destOrd="0" parTransId="{DF0AA74C-DF17-45C6-991B-BB3907BF8634}" sibTransId="{28480B24-CDBF-4E89-97CB-37F36E0F5293}"/>
    <dgm:cxn modelId="{A7E59DDE-842C-4EF2-9374-8103958AD580}" type="presOf" srcId="{9040BCCA-550F-4B5A-95C2-B2BF7C108990}" destId="{9DBFA581-DE22-47D0-85D2-0741721D20EF}" srcOrd="0" destOrd="0" presId="urn:microsoft.com/office/officeart/2005/8/layout/hProcess9"/>
    <dgm:cxn modelId="{451A9824-E39D-4BD8-A63A-4CD0FDE3F735}" type="presOf" srcId="{1422D783-EAD5-468F-BF4C-1A9AAD0E569A}" destId="{6EDA7A91-FB18-415A-92DB-76DEFC09961E}" srcOrd="0" destOrd="0" presId="urn:microsoft.com/office/officeart/2005/8/layout/hProcess9"/>
    <dgm:cxn modelId="{985B2D95-055E-4B74-9F8E-907477AF64C7}" srcId="{71337F63-860B-478D-9AC3-7019FF316383}" destId="{B70D3AE3-757C-4F1B-8BA9-AB7DD5CCD4B4}" srcOrd="4" destOrd="0" parTransId="{31EDD728-0934-47DB-B2CB-5551B7A4F15C}" sibTransId="{AD86A470-201D-43EA-B3CB-C5931E3256C8}"/>
    <dgm:cxn modelId="{920EA303-8F00-4048-8322-91073D8BED2A}" type="presOf" srcId="{FC31548E-C4AB-42C2-9D7D-C811CA367639}" destId="{7E24C403-ED95-4AF8-9859-1A177CE1F279}" srcOrd="0" destOrd="0" presId="urn:microsoft.com/office/officeart/2005/8/layout/hProcess9"/>
    <dgm:cxn modelId="{BC387454-F9CF-4F97-8558-99FB53184A80}" srcId="{71337F63-860B-478D-9AC3-7019FF316383}" destId="{5AEC928E-FE6D-49D2-9316-2B46B864BE7A}" srcOrd="3" destOrd="0" parTransId="{DF23E44E-92B9-41C9-8762-BB667827DC48}" sibTransId="{BACF9BF4-B465-4B73-B27F-B4B8BD3A2BBE}"/>
    <dgm:cxn modelId="{5A8289DD-4B59-4396-A17F-17EB04EB486D}" srcId="{71337F63-860B-478D-9AC3-7019FF316383}" destId="{72F6C6BC-701E-4602-AFFA-613532DAA122}" srcOrd="0" destOrd="0" parTransId="{16BCEED9-F88A-4AE8-996B-1667DB781BE6}" sibTransId="{CE3D017A-D02B-460B-B956-984BCF73F553}"/>
    <dgm:cxn modelId="{C5357965-05D3-458A-9EED-91597FFF56BF}" type="presOf" srcId="{5AEC928E-FE6D-49D2-9316-2B46B864BE7A}" destId="{1903C348-1679-4122-A2AA-0D5FC0651DC4}" srcOrd="0" destOrd="0" presId="urn:microsoft.com/office/officeart/2005/8/layout/hProcess9"/>
    <dgm:cxn modelId="{DE75C3F5-11AB-4011-8645-506C7A8ABDEE}" type="presOf" srcId="{71337F63-860B-478D-9AC3-7019FF316383}" destId="{D7E9F910-F785-4D19-9267-BF68B10D7F9E}" srcOrd="0" destOrd="0" presId="urn:microsoft.com/office/officeart/2005/8/layout/hProcess9"/>
    <dgm:cxn modelId="{8AE55799-0263-4DB3-8E15-93C736EDB17C}" type="presOf" srcId="{BFAC6C4E-0DD0-42A2-8789-1DF158438E6C}" destId="{7996B9A4-3069-44FF-9E48-FD345A77C6DC}" srcOrd="0" destOrd="0" presId="urn:microsoft.com/office/officeart/2005/8/layout/hProcess9"/>
    <dgm:cxn modelId="{6617820D-7D45-441C-AB1C-F82232A8DF1B}" type="presParOf" srcId="{D7E9F910-F785-4D19-9267-BF68B10D7F9E}" destId="{BD99FC5E-B265-49C0-8A8A-DFC43C4315EC}" srcOrd="0" destOrd="0" presId="urn:microsoft.com/office/officeart/2005/8/layout/hProcess9"/>
    <dgm:cxn modelId="{F37DD101-187B-4971-BF62-97FA1D6A7EA7}" type="presParOf" srcId="{D7E9F910-F785-4D19-9267-BF68B10D7F9E}" destId="{241D37E9-05AE-4AF0-BB5E-558082F9BACA}" srcOrd="1" destOrd="0" presId="urn:microsoft.com/office/officeart/2005/8/layout/hProcess9"/>
    <dgm:cxn modelId="{0A1F110D-2A99-4314-A15D-E740401EAEF7}" type="presParOf" srcId="{241D37E9-05AE-4AF0-BB5E-558082F9BACA}" destId="{88F891EA-7167-4DD4-9EE0-ABE9131FF60B}" srcOrd="0" destOrd="0" presId="urn:microsoft.com/office/officeart/2005/8/layout/hProcess9"/>
    <dgm:cxn modelId="{95F9844C-A304-49A8-B039-450110C13CE7}" type="presParOf" srcId="{241D37E9-05AE-4AF0-BB5E-558082F9BACA}" destId="{80C185A0-C47A-45C3-9548-FB796B05DDD3}" srcOrd="1" destOrd="0" presId="urn:microsoft.com/office/officeart/2005/8/layout/hProcess9"/>
    <dgm:cxn modelId="{38D4036D-DAAC-4518-B3E6-880CB0DB5C9E}" type="presParOf" srcId="{241D37E9-05AE-4AF0-BB5E-558082F9BACA}" destId="{CF8C8A4F-B9E1-4577-8EF0-9D0FF3CFA1AC}" srcOrd="2" destOrd="0" presId="urn:microsoft.com/office/officeart/2005/8/layout/hProcess9"/>
    <dgm:cxn modelId="{9DD444AA-DF2A-4147-B32B-7E2D7C52479D}" type="presParOf" srcId="{241D37E9-05AE-4AF0-BB5E-558082F9BACA}" destId="{6FBC1A70-9666-4DE7-95EA-78F7789797D6}" srcOrd="3" destOrd="0" presId="urn:microsoft.com/office/officeart/2005/8/layout/hProcess9"/>
    <dgm:cxn modelId="{F46A98A0-9D49-471D-B346-66B873306AD5}" type="presParOf" srcId="{241D37E9-05AE-4AF0-BB5E-558082F9BACA}" destId="{7996B9A4-3069-44FF-9E48-FD345A77C6DC}" srcOrd="4" destOrd="0" presId="urn:microsoft.com/office/officeart/2005/8/layout/hProcess9"/>
    <dgm:cxn modelId="{3CB95D83-DF86-4601-A6A3-BC08C76A338E}" type="presParOf" srcId="{241D37E9-05AE-4AF0-BB5E-558082F9BACA}" destId="{17AE5278-3213-47FF-A6DE-652817641616}" srcOrd="5" destOrd="0" presId="urn:microsoft.com/office/officeart/2005/8/layout/hProcess9"/>
    <dgm:cxn modelId="{0599B8A8-72CA-47C6-B9BF-35120BC871C1}" type="presParOf" srcId="{241D37E9-05AE-4AF0-BB5E-558082F9BACA}" destId="{1903C348-1679-4122-A2AA-0D5FC0651DC4}" srcOrd="6" destOrd="0" presId="urn:microsoft.com/office/officeart/2005/8/layout/hProcess9"/>
    <dgm:cxn modelId="{B0257699-D6BA-4D6C-9047-20DEEAB2519D}" type="presParOf" srcId="{241D37E9-05AE-4AF0-BB5E-558082F9BACA}" destId="{DB6E3ECF-2A25-4F1C-A594-139B0E7C3F68}" srcOrd="7" destOrd="0" presId="urn:microsoft.com/office/officeart/2005/8/layout/hProcess9"/>
    <dgm:cxn modelId="{1BE77AD0-6FC8-4DFC-9478-0DB9CF7DC246}" type="presParOf" srcId="{241D37E9-05AE-4AF0-BB5E-558082F9BACA}" destId="{6D5DE56E-FA9A-4DC3-89D6-B744480D4FDE}" srcOrd="8" destOrd="0" presId="urn:microsoft.com/office/officeart/2005/8/layout/hProcess9"/>
    <dgm:cxn modelId="{358FFE66-0737-4108-A41F-091CC3355E68}" type="presParOf" srcId="{241D37E9-05AE-4AF0-BB5E-558082F9BACA}" destId="{914D4384-D0D0-4BC9-80CC-F762D668870A}" srcOrd="9" destOrd="0" presId="urn:microsoft.com/office/officeart/2005/8/layout/hProcess9"/>
    <dgm:cxn modelId="{C2ECDE2D-2BF3-4D28-AE43-677535395242}" type="presParOf" srcId="{241D37E9-05AE-4AF0-BB5E-558082F9BACA}" destId="{7E24C403-ED95-4AF8-9859-1A177CE1F279}" srcOrd="10" destOrd="0" presId="urn:microsoft.com/office/officeart/2005/8/layout/hProcess9"/>
    <dgm:cxn modelId="{BDF71552-3DE9-4DD2-88A0-4819AE91B725}" type="presParOf" srcId="{241D37E9-05AE-4AF0-BB5E-558082F9BACA}" destId="{274DD6D0-EE6D-4552-B754-1F32ADB4E741}" srcOrd="11" destOrd="0" presId="urn:microsoft.com/office/officeart/2005/8/layout/hProcess9"/>
    <dgm:cxn modelId="{CA37361F-9D36-4643-9F69-F85DFF779C2A}" type="presParOf" srcId="{241D37E9-05AE-4AF0-BB5E-558082F9BACA}" destId="{6EDA7A91-FB18-415A-92DB-76DEFC09961E}" srcOrd="12" destOrd="0" presId="urn:microsoft.com/office/officeart/2005/8/layout/hProcess9"/>
    <dgm:cxn modelId="{C8179BD3-95A9-41AC-BE72-CDF7ED694C42}" type="presParOf" srcId="{241D37E9-05AE-4AF0-BB5E-558082F9BACA}" destId="{827D014D-DC35-4DF6-82C4-ED9DC4E24D70}" srcOrd="13" destOrd="0" presId="urn:microsoft.com/office/officeart/2005/8/layout/hProcess9"/>
    <dgm:cxn modelId="{3ADCB7B9-D171-4F69-99B6-1FBC413BB325}" type="presParOf" srcId="{241D37E9-05AE-4AF0-BB5E-558082F9BACA}" destId="{9DBFA581-DE22-47D0-85D2-0741721D20EF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F4624C-6F0A-46AF-90CD-5131D24F4B49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EB46FDB-67EE-4131-B756-721CC358430D}">
      <dgm:prSet phldrT="[Texto]" custT="1"/>
      <dgm:spPr>
        <a:solidFill>
          <a:srgbClr val="002060"/>
        </a:solidFill>
      </dgm:spPr>
      <dgm:t>
        <a:bodyPr/>
        <a:lstStyle/>
        <a:p>
          <a:r>
            <a:rPr lang="en-US" sz="1800" noProof="0" dirty="0" smtClean="0"/>
            <a:t>Human use</a:t>
          </a:r>
        </a:p>
        <a:p>
          <a:r>
            <a:rPr lang="en-US" sz="1600" b="1" noProof="0" dirty="0" smtClean="0">
              <a:solidFill>
                <a:srgbClr val="C00000"/>
              </a:solidFill>
            </a:rPr>
            <a:t>Management</a:t>
          </a:r>
          <a:endParaRPr lang="en-US" sz="1400" noProof="0" dirty="0">
            <a:solidFill>
              <a:srgbClr val="C00000"/>
            </a:solidFill>
          </a:endParaRPr>
        </a:p>
      </dgm:t>
    </dgm:pt>
    <dgm:pt modelId="{3BDE429B-1027-45CB-B817-0A6A18782A9A}" type="parTrans" cxnId="{7801B38B-C89F-4244-80EC-45FEB8924844}">
      <dgm:prSet/>
      <dgm:spPr/>
      <dgm:t>
        <a:bodyPr/>
        <a:lstStyle/>
        <a:p>
          <a:endParaRPr lang="es-ES"/>
        </a:p>
      </dgm:t>
    </dgm:pt>
    <dgm:pt modelId="{52EAB801-94D9-400A-AB5D-DED2D9620D81}" type="sibTrans" cxnId="{7801B38B-C89F-4244-80EC-45FEB8924844}">
      <dgm:prSet/>
      <dgm:spPr>
        <a:solidFill>
          <a:srgbClr val="002060"/>
        </a:solidFill>
      </dgm:spPr>
      <dgm:t>
        <a:bodyPr/>
        <a:lstStyle/>
        <a:p>
          <a:endParaRPr lang="es-ES"/>
        </a:p>
      </dgm:t>
    </dgm:pt>
    <dgm:pt modelId="{DF622619-8089-4153-8584-3919D0602B99}">
      <dgm:prSet phldrT="[Texto]" custT="1"/>
      <dgm:spPr>
        <a:solidFill>
          <a:srgbClr val="002060"/>
        </a:solidFill>
      </dgm:spPr>
      <dgm:t>
        <a:bodyPr/>
        <a:lstStyle/>
        <a:p>
          <a:r>
            <a:rPr lang="en-US" sz="1600" noProof="0" dirty="0" smtClean="0"/>
            <a:t>Conservation </a:t>
          </a:r>
          <a:r>
            <a:rPr lang="en-US" sz="1600" b="1" noProof="0" dirty="0" smtClean="0">
              <a:solidFill>
                <a:srgbClr val="FF0000"/>
              </a:solidFill>
            </a:rPr>
            <a:t>Right to use water</a:t>
          </a:r>
          <a:endParaRPr lang="en-US" sz="1600" noProof="0" dirty="0"/>
        </a:p>
      </dgm:t>
    </dgm:pt>
    <dgm:pt modelId="{FD93163B-ADD2-42C7-9221-9F6D11113B7D}" type="parTrans" cxnId="{ECEAB8CA-B392-42D7-9320-1DA45F18C6A9}">
      <dgm:prSet/>
      <dgm:spPr/>
      <dgm:t>
        <a:bodyPr/>
        <a:lstStyle/>
        <a:p>
          <a:endParaRPr lang="es-ES"/>
        </a:p>
      </dgm:t>
    </dgm:pt>
    <dgm:pt modelId="{73302576-440F-408A-9B49-4DE0B2F59888}" type="sibTrans" cxnId="{ECEAB8CA-B392-42D7-9320-1DA45F18C6A9}">
      <dgm:prSet/>
      <dgm:spPr>
        <a:solidFill>
          <a:srgbClr val="002060"/>
        </a:solidFill>
      </dgm:spPr>
      <dgm:t>
        <a:bodyPr/>
        <a:lstStyle/>
        <a:p>
          <a:endParaRPr lang="es-ES"/>
        </a:p>
      </dgm:t>
    </dgm:pt>
    <dgm:pt modelId="{3096577B-BBD4-4073-A3BA-95E345D3DBF2}">
      <dgm:prSet phldrT="[Texto]" custT="1"/>
      <dgm:spPr>
        <a:solidFill>
          <a:srgbClr val="002060"/>
        </a:solidFill>
      </dgm:spPr>
      <dgm:t>
        <a:bodyPr/>
        <a:lstStyle/>
        <a:p>
          <a:r>
            <a:rPr lang="en-US" sz="1800" noProof="0" dirty="0" smtClean="0"/>
            <a:t>Economic</a:t>
          </a:r>
          <a:r>
            <a:rPr lang="es-ES" sz="1800" dirty="0" smtClean="0"/>
            <a:t> </a:t>
          </a:r>
          <a:r>
            <a:rPr lang="en-US" sz="1800" noProof="0" dirty="0" smtClean="0"/>
            <a:t>growth</a:t>
          </a:r>
          <a:r>
            <a:rPr lang="es-ES" sz="1800" dirty="0" smtClean="0"/>
            <a:t> </a:t>
          </a:r>
          <a:r>
            <a:rPr lang="en-US" sz="1600" b="1" noProof="0" dirty="0" smtClean="0">
              <a:solidFill>
                <a:srgbClr val="FF0000"/>
              </a:solidFill>
            </a:rPr>
            <a:t>Legal and hydrologic certainty</a:t>
          </a:r>
          <a:endParaRPr lang="en-US" sz="1600" noProof="0" dirty="0"/>
        </a:p>
      </dgm:t>
    </dgm:pt>
    <dgm:pt modelId="{3F13BE7D-3D22-42FE-9C96-35BA241AFA79}" type="parTrans" cxnId="{195D52F9-BD9C-4EE6-ACF6-5ABE758CF294}">
      <dgm:prSet/>
      <dgm:spPr/>
      <dgm:t>
        <a:bodyPr/>
        <a:lstStyle/>
        <a:p>
          <a:endParaRPr lang="es-ES"/>
        </a:p>
      </dgm:t>
    </dgm:pt>
    <dgm:pt modelId="{166E5625-CF66-442A-88BE-052F94974560}" type="sibTrans" cxnId="{195D52F9-BD9C-4EE6-ACF6-5ABE758CF294}">
      <dgm:prSet/>
      <dgm:spPr>
        <a:solidFill>
          <a:srgbClr val="002060"/>
        </a:solidFill>
      </dgm:spPr>
      <dgm:t>
        <a:bodyPr/>
        <a:lstStyle/>
        <a:p>
          <a:endParaRPr lang="es-ES"/>
        </a:p>
      </dgm:t>
    </dgm:pt>
    <dgm:pt modelId="{D08579FE-6890-4B8C-8821-213B6C762304}">
      <dgm:prSet phldrT="[Texto]"/>
      <dgm:spPr/>
      <dgm:t>
        <a:bodyPr/>
        <a:lstStyle/>
        <a:p>
          <a:endParaRPr lang="es-ES" dirty="0"/>
        </a:p>
      </dgm:t>
    </dgm:pt>
    <dgm:pt modelId="{D9C1274C-2125-4338-BBC5-50286B1BDEB0}" type="parTrans" cxnId="{2338BECF-0215-4AB5-B69D-9A037D14A38D}">
      <dgm:prSet/>
      <dgm:spPr/>
      <dgm:t>
        <a:bodyPr/>
        <a:lstStyle/>
        <a:p>
          <a:endParaRPr lang="es-ES"/>
        </a:p>
      </dgm:t>
    </dgm:pt>
    <dgm:pt modelId="{16B417C4-CF67-4894-A8E4-1A31B48F4F5C}" type="sibTrans" cxnId="{2338BECF-0215-4AB5-B69D-9A037D14A38D}">
      <dgm:prSet/>
      <dgm:spPr/>
      <dgm:t>
        <a:bodyPr/>
        <a:lstStyle/>
        <a:p>
          <a:endParaRPr lang="es-ES"/>
        </a:p>
      </dgm:t>
    </dgm:pt>
    <dgm:pt modelId="{A8A0EC13-B663-4DC4-A3D5-F17AC1918FD9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es-ES" sz="2000" dirty="0">
            <a:solidFill>
              <a:schemeClr val="bg1"/>
            </a:solidFill>
          </a:endParaRPr>
        </a:p>
      </dgm:t>
    </dgm:pt>
    <dgm:pt modelId="{184E6EB8-C9C8-4D1E-BA03-A0C456C86796}" type="sibTrans" cxnId="{88F74876-DC6A-411B-B80B-7E9855233B9F}">
      <dgm:prSet/>
      <dgm:spPr/>
      <dgm:t>
        <a:bodyPr/>
        <a:lstStyle/>
        <a:p>
          <a:endParaRPr lang="es-ES"/>
        </a:p>
      </dgm:t>
    </dgm:pt>
    <dgm:pt modelId="{E18550E2-B947-407B-932E-ADD2F6C5FC8C}" type="parTrans" cxnId="{88F74876-DC6A-411B-B80B-7E9855233B9F}">
      <dgm:prSet/>
      <dgm:spPr/>
      <dgm:t>
        <a:bodyPr/>
        <a:lstStyle/>
        <a:p>
          <a:endParaRPr lang="es-ES"/>
        </a:p>
      </dgm:t>
    </dgm:pt>
    <dgm:pt modelId="{47F2B503-F018-406F-81B7-09A1911799AC}" type="pres">
      <dgm:prSet presAssocID="{01F4624C-6F0A-46AF-90CD-5131D24F4B4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EA8CD3-395D-492A-A93B-BD6CD834A9EE}" type="pres">
      <dgm:prSet presAssocID="{A8A0EC13-B663-4DC4-A3D5-F17AC1918FD9}" presName="centerShape" presStyleLbl="node0" presStyleIdx="0" presStyleCnt="1"/>
      <dgm:spPr/>
      <dgm:t>
        <a:bodyPr/>
        <a:lstStyle/>
        <a:p>
          <a:endParaRPr lang="es-ES"/>
        </a:p>
      </dgm:t>
    </dgm:pt>
    <dgm:pt modelId="{82683E33-A9B2-4EF9-88EB-B64CF60E405E}" type="pres">
      <dgm:prSet presAssocID="{8EB46FDB-67EE-4131-B756-721CC358430D}" presName="node" presStyleLbl="node1" presStyleIdx="0" presStyleCnt="3" custScaleX="144328" custScaleY="1320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FAAA67-EF07-4E7B-AE54-FEDE7C6D0310}" type="pres">
      <dgm:prSet presAssocID="{8EB46FDB-67EE-4131-B756-721CC358430D}" presName="dummy" presStyleCnt="0"/>
      <dgm:spPr/>
    </dgm:pt>
    <dgm:pt modelId="{CFE966E9-9293-4E76-8D00-B08E833E5E48}" type="pres">
      <dgm:prSet presAssocID="{52EAB801-94D9-400A-AB5D-DED2D9620D81}" presName="sibTrans" presStyleLbl="sibTrans2D1" presStyleIdx="0" presStyleCnt="3"/>
      <dgm:spPr/>
      <dgm:t>
        <a:bodyPr/>
        <a:lstStyle/>
        <a:p>
          <a:endParaRPr lang="es-ES"/>
        </a:p>
      </dgm:t>
    </dgm:pt>
    <dgm:pt modelId="{1589E69E-FFF3-4767-AB58-72CDD5EBC212}" type="pres">
      <dgm:prSet presAssocID="{DF622619-8089-4153-8584-3919D0602B99}" presName="node" presStyleLbl="node1" presStyleIdx="1" presStyleCnt="3" custScaleX="144187" custScaleY="1355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D1F946-8125-4CC3-A280-94E08F15D822}" type="pres">
      <dgm:prSet presAssocID="{DF622619-8089-4153-8584-3919D0602B99}" presName="dummy" presStyleCnt="0"/>
      <dgm:spPr/>
    </dgm:pt>
    <dgm:pt modelId="{E0693131-6B42-4CE5-8B58-D097A55439F1}" type="pres">
      <dgm:prSet presAssocID="{73302576-440F-408A-9B49-4DE0B2F59888}" presName="sibTrans" presStyleLbl="sibTrans2D1" presStyleIdx="1" presStyleCnt="3"/>
      <dgm:spPr/>
      <dgm:t>
        <a:bodyPr/>
        <a:lstStyle/>
        <a:p>
          <a:endParaRPr lang="es-ES"/>
        </a:p>
      </dgm:t>
    </dgm:pt>
    <dgm:pt modelId="{0746DB43-BE44-43E2-A5AD-C22969FB87CB}" type="pres">
      <dgm:prSet presAssocID="{3096577B-BBD4-4073-A3BA-95E345D3DBF2}" presName="node" presStyleLbl="node1" presStyleIdx="2" presStyleCnt="3" custScaleX="139447" custScaleY="1355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44FBB3-27AB-4774-8E31-A63D610FBD39}" type="pres">
      <dgm:prSet presAssocID="{3096577B-BBD4-4073-A3BA-95E345D3DBF2}" presName="dummy" presStyleCnt="0"/>
      <dgm:spPr/>
    </dgm:pt>
    <dgm:pt modelId="{24016E08-8D5D-4A4D-A916-6EB0065F6E7A}" type="pres">
      <dgm:prSet presAssocID="{166E5625-CF66-442A-88BE-052F94974560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ECEAB8CA-B392-42D7-9320-1DA45F18C6A9}" srcId="{A8A0EC13-B663-4DC4-A3D5-F17AC1918FD9}" destId="{DF622619-8089-4153-8584-3919D0602B99}" srcOrd="1" destOrd="0" parTransId="{FD93163B-ADD2-42C7-9221-9F6D11113B7D}" sibTransId="{73302576-440F-408A-9B49-4DE0B2F59888}"/>
    <dgm:cxn modelId="{88F74876-DC6A-411B-B80B-7E9855233B9F}" srcId="{01F4624C-6F0A-46AF-90CD-5131D24F4B49}" destId="{A8A0EC13-B663-4DC4-A3D5-F17AC1918FD9}" srcOrd="0" destOrd="0" parTransId="{E18550E2-B947-407B-932E-ADD2F6C5FC8C}" sibTransId="{184E6EB8-C9C8-4D1E-BA03-A0C456C86796}"/>
    <dgm:cxn modelId="{0F2BB28F-1691-443E-91D4-17456BB966B2}" type="presOf" srcId="{52EAB801-94D9-400A-AB5D-DED2D9620D81}" destId="{CFE966E9-9293-4E76-8D00-B08E833E5E48}" srcOrd="0" destOrd="0" presId="urn:microsoft.com/office/officeart/2005/8/layout/radial6"/>
    <dgm:cxn modelId="{09AD4A37-839C-4745-AAC5-92FCB96C9719}" type="presOf" srcId="{01F4624C-6F0A-46AF-90CD-5131D24F4B49}" destId="{47F2B503-F018-406F-81B7-09A1911799AC}" srcOrd="0" destOrd="0" presId="urn:microsoft.com/office/officeart/2005/8/layout/radial6"/>
    <dgm:cxn modelId="{7D4620C3-A528-4174-844A-D25BA2F88C7B}" type="presOf" srcId="{8EB46FDB-67EE-4131-B756-721CC358430D}" destId="{82683E33-A9B2-4EF9-88EB-B64CF60E405E}" srcOrd="0" destOrd="0" presId="urn:microsoft.com/office/officeart/2005/8/layout/radial6"/>
    <dgm:cxn modelId="{7801B38B-C89F-4244-80EC-45FEB8924844}" srcId="{A8A0EC13-B663-4DC4-A3D5-F17AC1918FD9}" destId="{8EB46FDB-67EE-4131-B756-721CC358430D}" srcOrd="0" destOrd="0" parTransId="{3BDE429B-1027-45CB-B817-0A6A18782A9A}" sibTransId="{52EAB801-94D9-400A-AB5D-DED2D9620D81}"/>
    <dgm:cxn modelId="{2338BECF-0215-4AB5-B69D-9A037D14A38D}" srcId="{01F4624C-6F0A-46AF-90CD-5131D24F4B49}" destId="{D08579FE-6890-4B8C-8821-213B6C762304}" srcOrd="1" destOrd="0" parTransId="{D9C1274C-2125-4338-BBC5-50286B1BDEB0}" sibTransId="{16B417C4-CF67-4894-A8E4-1A31B48F4F5C}"/>
    <dgm:cxn modelId="{C1784A7D-0034-4686-BE08-D10457C15478}" type="presOf" srcId="{A8A0EC13-B663-4DC4-A3D5-F17AC1918FD9}" destId="{EFEA8CD3-395D-492A-A93B-BD6CD834A9EE}" srcOrd="0" destOrd="0" presId="urn:microsoft.com/office/officeart/2005/8/layout/radial6"/>
    <dgm:cxn modelId="{F97CEF46-0FB9-417D-98DF-83F4A0F163B9}" type="presOf" srcId="{166E5625-CF66-442A-88BE-052F94974560}" destId="{24016E08-8D5D-4A4D-A916-6EB0065F6E7A}" srcOrd="0" destOrd="0" presId="urn:microsoft.com/office/officeart/2005/8/layout/radial6"/>
    <dgm:cxn modelId="{62BAD4C4-7EFB-4DB0-B9A1-345FD8F1BB52}" type="presOf" srcId="{73302576-440F-408A-9B49-4DE0B2F59888}" destId="{E0693131-6B42-4CE5-8B58-D097A55439F1}" srcOrd="0" destOrd="0" presId="urn:microsoft.com/office/officeart/2005/8/layout/radial6"/>
    <dgm:cxn modelId="{C374207E-B589-4547-9E5C-A33C15002171}" type="presOf" srcId="{DF622619-8089-4153-8584-3919D0602B99}" destId="{1589E69E-FFF3-4767-AB58-72CDD5EBC212}" srcOrd="0" destOrd="0" presId="urn:microsoft.com/office/officeart/2005/8/layout/radial6"/>
    <dgm:cxn modelId="{220D2EE1-9840-416C-8C74-A86396C140E8}" type="presOf" srcId="{3096577B-BBD4-4073-A3BA-95E345D3DBF2}" destId="{0746DB43-BE44-43E2-A5AD-C22969FB87CB}" srcOrd="0" destOrd="0" presId="urn:microsoft.com/office/officeart/2005/8/layout/radial6"/>
    <dgm:cxn modelId="{195D52F9-BD9C-4EE6-ACF6-5ABE758CF294}" srcId="{A8A0EC13-B663-4DC4-A3D5-F17AC1918FD9}" destId="{3096577B-BBD4-4073-A3BA-95E345D3DBF2}" srcOrd="2" destOrd="0" parTransId="{3F13BE7D-3D22-42FE-9C96-35BA241AFA79}" sibTransId="{166E5625-CF66-442A-88BE-052F94974560}"/>
    <dgm:cxn modelId="{6227EC93-8B3F-4AD5-8D20-C266B0AB8C62}" type="presParOf" srcId="{47F2B503-F018-406F-81B7-09A1911799AC}" destId="{EFEA8CD3-395D-492A-A93B-BD6CD834A9EE}" srcOrd="0" destOrd="0" presId="urn:microsoft.com/office/officeart/2005/8/layout/radial6"/>
    <dgm:cxn modelId="{5DC7205E-29F0-40F1-992F-824ED5DB6FC3}" type="presParOf" srcId="{47F2B503-F018-406F-81B7-09A1911799AC}" destId="{82683E33-A9B2-4EF9-88EB-B64CF60E405E}" srcOrd="1" destOrd="0" presId="urn:microsoft.com/office/officeart/2005/8/layout/radial6"/>
    <dgm:cxn modelId="{8887427F-DD16-4DA7-80F6-3C97D899DBF7}" type="presParOf" srcId="{47F2B503-F018-406F-81B7-09A1911799AC}" destId="{B7FAAA67-EF07-4E7B-AE54-FEDE7C6D0310}" srcOrd="2" destOrd="0" presId="urn:microsoft.com/office/officeart/2005/8/layout/radial6"/>
    <dgm:cxn modelId="{B7606217-F63C-45F7-9F79-24B244338556}" type="presParOf" srcId="{47F2B503-F018-406F-81B7-09A1911799AC}" destId="{CFE966E9-9293-4E76-8D00-B08E833E5E48}" srcOrd="3" destOrd="0" presId="urn:microsoft.com/office/officeart/2005/8/layout/radial6"/>
    <dgm:cxn modelId="{BF164FEC-FB5F-4B6C-A646-CB284D90D6A2}" type="presParOf" srcId="{47F2B503-F018-406F-81B7-09A1911799AC}" destId="{1589E69E-FFF3-4767-AB58-72CDD5EBC212}" srcOrd="4" destOrd="0" presId="urn:microsoft.com/office/officeart/2005/8/layout/radial6"/>
    <dgm:cxn modelId="{D859B0E6-9954-4AD6-A401-47E9729F405D}" type="presParOf" srcId="{47F2B503-F018-406F-81B7-09A1911799AC}" destId="{E6D1F946-8125-4CC3-A280-94E08F15D822}" srcOrd="5" destOrd="0" presId="urn:microsoft.com/office/officeart/2005/8/layout/radial6"/>
    <dgm:cxn modelId="{3C4F27C4-4FE1-4D39-BAAA-D95EAFB68451}" type="presParOf" srcId="{47F2B503-F018-406F-81B7-09A1911799AC}" destId="{E0693131-6B42-4CE5-8B58-D097A55439F1}" srcOrd="6" destOrd="0" presId="urn:microsoft.com/office/officeart/2005/8/layout/radial6"/>
    <dgm:cxn modelId="{F5CF4C63-563D-4E53-8C90-761F382F8386}" type="presParOf" srcId="{47F2B503-F018-406F-81B7-09A1911799AC}" destId="{0746DB43-BE44-43E2-A5AD-C22969FB87CB}" srcOrd="7" destOrd="0" presId="urn:microsoft.com/office/officeart/2005/8/layout/radial6"/>
    <dgm:cxn modelId="{64018A4A-A9B7-428E-9687-3582F3F8EAED}" type="presParOf" srcId="{47F2B503-F018-406F-81B7-09A1911799AC}" destId="{CF44FBB3-27AB-4774-8E31-A63D610FBD39}" srcOrd="8" destOrd="0" presId="urn:microsoft.com/office/officeart/2005/8/layout/radial6"/>
    <dgm:cxn modelId="{3B848F34-5B24-425E-A585-C7562A387A74}" type="presParOf" srcId="{47F2B503-F018-406F-81B7-09A1911799AC}" destId="{24016E08-8D5D-4A4D-A916-6EB0065F6E7A}" srcOrd="9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9FC5E-B265-49C0-8A8A-DFC43C4315EC}">
      <dsp:nvSpPr>
        <dsp:cNvPr id="0" name=""/>
        <dsp:cNvSpPr/>
      </dsp:nvSpPr>
      <dsp:spPr>
        <a:xfrm>
          <a:off x="677737" y="0"/>
          <a:ext cx="7681021" cy="462428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891EA-7167-4DD4-9EE0-ABE9131FF60B}">
      <dsp:nvSpPr>
        <dsp:cNvPr id="0" name=""/>
        <dsp:cNvSpPr/>
      </dsp:nvSpPr>
      <dsp:spPr>
        <a:xfrm>
          <a:off x="2481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err="1" smtClean="0"/>
            <a:t>Water</a:t>
          </a:r>
          <a:r>
            <a:rPr lang="es-ES" sz="1400" b="1" kern="1200" dirty="0" smtClean="0"/>
            <a:t> </a:t>
          </a:r>
          <a:r>
            <a:rPr lang="es-ES" sz="1400" b="1" kern="1200" dirty="0" err="1" smtClean="0"/>
            <a:t>Code</a:t>
          </a:r>
          <a:r>
            <a:rPr lang="es-ES" sz="1400" b="1" kern="1200" dirty="0" smtClean="0"/>
            <a:t> (</a:t>
          </a:r>
          <a:r>
            <a:rPr lang="es-ES" sz="1400" b="1" kern="1200" dirty="0" err="1" smtClean="0"/>
            <a:t>law</a:t>
          </a:r>
          <a:r>
            <a:rPr lang="es-ES" sz="1400" b="1" kern="1200" dirty="0" smtClean="0"/>
            <a:t>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1981</a:t>
          </a:r>
          <a:endParaRPr lang="es-ES" sz="1400" b="1" kern="1200" dirty="0"/>
        </a:p>
      </dsp:txBody>
      <dsp:txXfrm>
        <a:off x="54505" y="1439310"/>
        <a:ext cx="961672" cy="1745667"/>
      </dsp:txXfrm>
    </dsp:sp>
    <dsp:sp modelId="{CF8C8A4F-B9E1-4577-8EF0-9D0FF3CFA1AC}">
      <dsp:nvSpPr>
        <dsp:cNvPr id="0" name=""/>
        <dsp:cNvSpPr/>
      </dsp:nvSpPr>
      <dsp:spPr>
        <a:xfrm>
          <a:off x="1140454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20.017  June 2005</a:t>
          </a:r>
          <a:endParaRPr lang="es-ES" sz="1400" kern="1200" dirty="0"/>
        </a:p>
      </dsp:txBody>
      <dsp:txXfrm>
        <a:off x="1192478" y="1439310"/>
        <a:ext cx="961672" cy="1745667"/>
      </dsp:txXfrm>
    </dsp:sp>
    <dsp:sp modelId="{7996B9A4-3069-44FF-9E48-FD345A77C6DC}">
      <dsp:nvSpPr>
        <dsp:cNvPr id="0" name=""/>
        <dsp:cNvSpPr/>
      </dsp:nvSpPr>
      <dsp:spPr>
        <a:xfrm>
          <a:off x="2278428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20.099 May2006. </a:t>
          </a:r>
          <a:endParaRPr lang="es-ES" sz="1400" kern="1200" dirty="0"/>
        </a:p>
      </dsp:txBody>
      <dsp:txXfrm>
        <a:off x="2330452" y="1439310"/>
        <a:ext cx="961672" cy="1745667"/>
      </dsp:txXfrm>
    </dsp:sp>
    <dsp:sp modelId="{1903C348-1679-4122-A2AA-0D5FC0651DC4}">
      <dsp:nvSpPr>
        <dsp:cNvPr id="0" name=""/>
        <dsp:cNvSpPr/>
      </dsp:nvSpPr>
      <dsp:spPr>
        <a:xfrm>
          <a:off x="3416401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20.304 </a:t>
          </a:r>
          <a:r>
            <a:rPr lang="es-CL" sz="1400" kern="1200" dirty="0" err="1" smtClean="0"/>
            <a:t>December</a:t>
          </a:r>
          <a:r>
            <a:rPr lang="es-CL" sz="1400" kern="1200" dirty="0" smtClean="0"/>
            <a:t> 2008.</a:t>
          </a:r>
          <a:endParaRPr lang="es-ES" sz="1400" kern="1200" dirty="0"/>
        </a:p>
      </dsp:txBody>
      <dsp:txXfrm>
        <a:off x="3468425" y="1439310"/>
        <a:ext cx="961672" cy="1745667"/>
      </dsp:txXfrm>
    </dsp:sp>
    <dsp:sp modelId="{6D5DE56E-FA9A-4DC3-89D6-B744480D4FDE}">
      <dsp:nvSpPr>
        <dsp:cNvPr id="0" name=""/>
        <dsp:cNvSpPr/>
      </dsp:nvSpPr>
      <dsp:spPr>
        <a:xfrm>
          <a:off x="4554374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20.417 </a:t>
          </a:r>
          <a:r>
            <a:rPr lang="es-CL" sz="1400" kern="1200" dirty="0" err="1" smtClean="0"/>
            <a:t>January</a:t>
          </a:r>
          <a:r>
            <a:rPr lang="es-CL" sz="1400" kern="1200" dirty="0" smtClean="0"/>
            <a:t> 2010.</a:t>
          </a:r>
          <a:endParaRPr lang="es-ES" sz="1400" kern="1200" dirty="0"/>
        </a:p>
      </dsp:txBody>
      <dsp:txXfrm>
        <a:off x="4606398" y="1439310"/>
        <a:ext cx="961672" cy="1745667"/>
      </dsp:txXfrm>
    </dsp:sp>
    <dsp:sp modelId="{7E24C403-ED95-4AF8-9859-1A177CE1F279}">
      <dsp:nvSpPr>
        <dsp:cNvPr id="0" name=""/>
        <dsp:cNvSpPr/>
      </dsp:nvSpPr>
      <dsp:spPr>
        <a:xfrm>
          <a:off x="5692347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20.697 </a:t>
          </a:r>
          <a:r>
            <a:rPr lang="es-CL" sz="1400" kern="1200" dirty="0" err="1" smtClean="0"/>
            <a:t>November</a:t>
          </a:r>
          <a:r>
            <a:rPr lang="es-CL" sz="1400" kern="1200" dirty="0" smtClean="0"/>
            <a:t> 2013.</a:t>
          </a:r>
          <a:endParaRPr lang="es-ES" sz="1400" kern="1200" dirty="0"/>
        </a:p>
      </dsp:txBody>
      <dsp:txXfrm>
        <a:off x="5744371" y="1439310"/>
        <a:ext cx="961672" cy="1745667"/>
      </dsp:txXfrm>
    </dsp:sp>
    <dsp:sp modelId="{6EDA7A91-FB18-415A-92DB-76DEFC09961E}">
      <dsp:nvSpPr>
        <dsp:cNvPr id="0" name=""/>
        <dsp:cNvSpPr/>
      </dsp:nvSpPr>
      <dsp:spPr>
        <a:xfrm>
          <a:off x="6830320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20.774  </a:t>
          </a:r>
          <a:r>
            <a:rPr lang="es-CL" sz="1400" kern="1200" dirty="0" err="1" smtClean="0"/>
            <a:t>September</a:t>
          </a:r>
          <a:r>
            <a:rPr lang="es-CL" sz="1400" kern="1200" dirty="0" smtClean="0"/>
            <a:t> 2014.</a:t>
          </a:r>
          <a:endParaRPr lang="es-ES" sz="1400" kern="1200" dirty="0"/>
        </a:p>
      </dsp:txBody>
      <dsp:txXfrm>
        <a:off x="6882344" y="1439310"/>
        <a:ext cx="961672" cy="1745667"/>
      </dsp:txXfrm>
    </dsp:sp>
    <dsp:sp modelId="{9DBFA581-DE22-47D0-85D2-0741721D20EF}">
      <dsp:nvSpPr>
        <dsp:cNvPr id="0" name=""/>
        <dsp:cNvSpPr/>
      </dsp:nvSpPr>
      <dsp:spPr>
        <a:xfrm>
          <a:off x="7968293" y="1387286"/>
          <a:ext cx="1065720" cy="1849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err="1" smtClean="0"/>
            <a:t>Act</a:t>
          </a:r>
          <a:r>
            <a:rPr lang="es-CL" sz="1400" kern="1200" dirty="0" smtClean="0"/>
            <a:t> N° 21.064 </a:t>
          </a:r>
          <a:r>
            <a:rPr lang="es-CL" sz="1400" kern="1200" dirty="0" err="1" smtClean="0"/>
            <a:t>January</a:t>
          </a:r>
          <a:r>
            <a:rPr lang="es-CL" sz="1400" kern="1200" dirty="0" smtClean="0"/>
            <a:t> 2018.</a:t>
          </a:r>
          <a:endParaRPr lang="es-ES" sz="1400" kern="1200" dirty="0"/>
        </a:p>
      </dsp:txBody>
      <dsp:txXfrm>
        <a:off x="8020317" y="1439310"/>
        <a:ext cx="961672" cy="17456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16E08-8D5D-4A4D-A916-6EB0065F6E7A}">
      <dsp:nvSpPr>
        <dsp:cNvPr id="0" name=""/>
        <dsp:cNvSpPr/>
      </dsp:nvSpPr>
      <dsp:spPr>
        <a:xfrm>
          <a:off x="1503582" y="718358"/>
          <a:ext cx="4090386" cy="4090386"/>
        </a:xfrm>
        <a:prstGeom prst="blockArc">
          <a:avLst>
            <a:gd name="adj1" fmla="val 9000000"/>
            <a:gd name="adj2" fmla="val 16200000"/>
            <a:gd name="adj3" fmla="val 4641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693131-6B42-4CE5-8B58-D097A55439F1}">
      <dsp:nvSpPr>
        <dsp:cNvPr id="0" name=""/>
        <dsp:cNvSpPr/>
      </dsp:nvSpPr>
      <dsp:spPr>
        <a:xfrm>
          <a:off x="1503582" y="718358"/>
          <a:ext cx="4090386" cy="4090386"/>
        </a:xfrm>
        <a:prstGeom prst="blockArc">
          <a:avLst>
            <a:gd name="adj1" fmla="val 1800000"/>
            <a:gd name="adj2" fmla="val 9000000"/>
            <a:gd name="adj3" fmla="val 4641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966E9-9293-4E76-8D00-B08E833E5E48}">
      <dsp:nvSpPr>
        <dsp:cNvPr id="0" name=""/>
        <dsp:cNvSpPr/>
      </dsp:nvSpPr>
      <dsp:spPr>
        <a:xfrm>
          <a:off x="1503582" y="718358"/>
          <a:ext cx="4090386" cy="4090386"/>
        </a:xfrm>
        <a:prstGeom prst="blockArc">
          <a:avLst>
            <a:gd name="adj1" fmla="val 16200000"/>
            <a:gd name="adj2" fmla="val 1800000"/>
            <a:gd name="adj3" fmla="val 4641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EA8CD3-395D-492A-A93B-BD6CD834A9EE}">
      <dsp:nvSpPr>
        <dsp:cNvPr id="0" name=""/>
        <dsp:cNvSpPr/>
      </dsp:nvSpPr>
      <dsp:spPr>
        <a:xfrm>
          <a:off x="2607203" y="1821979"/>
          <a:ext cx="1883142" cy="18831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chemeClr val="bg1"/>
            </a:solidFill>
          </a:endParaRPr>
        </a:p>
      </dsp:txBody>
      <dsp:txXfrm>
        <a:off x="2882983" y="2097759"/>
        <a:ext cx="1331582" cy="1331582"/>
      </dsp:txXfrm>
    </dsp:sp>
    <dsp:sp modelId="{82683E33-A9B2-4EF9-88EB-B64CF60E405E}">
      <dsp:nvSpPr>
        <dsp:cNvPr id="0" name=""/>
        <dsp:cNvSpPr/>
      </dsp:nvSpPr>
      <dsp:spPr>
        <a:xfrm>
          <a:off x="2597509" y="-104350"/>
          <a:ext cx="1902531" cy="174032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Human use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>
              <a:solidFill>
                <a:srgbClr val="C00000"/>
              </a:solidFill>
            </a:rPr>
            <a:t>Management</a:t>
          </a:r>
          <a:endParaRPr lang="en-US" sz="1400" kern="1200" noProof="0" dirty="0">
            <a:solidFill>
              <a:srgbClr val="C00000"/>
            </a:solidFill>
          </a:endParaRPr>
        </a:p>
      </dsp:txBody>
      <dsp:txXfrm>
        <a:off x="2876128" y="150515"/>
        <a:ext cx="1345293" cy="1230597"/>
      </dsp:txXfrm>
    </dsp:sp>
    <dsp:sp modelId="{1589E69E-FFF3-4767-AB58-72CDD5EBC212}">
      <dsp:nvSpPr>
        <dsp:cNvPr id="0" name=""/>
        <dsp:cNvSpPr/>
      </dsp:nvSpPr>
      <dsp:spPr>
        <a:xfrm>
          <a:off x="4328530" y="2869089"/>
          <a:ext cx="1900672" cy="1786661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/>
            <a:t>Conservation </a:t>
          </a:r>
          <a:r>
            <a:rPr lang="en-US" sz="1600" b="1" kern="1200" noProof="0" dirty="0" smtClean="0">
              <a:solidFill>
                <a:srgbClr val="FF0000"/>
              </a:solidFill>
            </a:rPr>
            <a:t>Right to use water</a:t>
          </a:r>
          <a:endParaRPr lang="en-US" sz="1600" kern="1200" noProof="0" dirty="0"/>
        </a:p>
      </dsp:txBody>
      <dsp:txXfrm>
        <a:off x="4606877" y="3130739"/>
        <a:ext cx="1343978" cy="1263361"/>
      </dsp:txXfrm>
    </dsp:sp>
    <dsp:sp modelId="{0746DB43-BE44-43E2-A5AD-C22969FB87CB}">
      <dsp:nvSpPr>
        <dsp:cNvPr id="0" name=""/>
        <dsp:cNvSpPr/>
      </dsp:nvSpPr>
      <dsp:spPr>
        <a:xfrm>
          <a:off x="899588" y="2869089"/>
          <a:ext cx="1838190" cy="1786661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Economic</a:t>
          </a:r>
          <a:r>
            <a:rPr lang="es-ES" sz="1800" kern="1200" dirty="0" smtClean="0"/>
            <a:t> </a:t>
          </a:r>
          <a:r>
            <a:rPr lang="en-US" sz="1800" kern="1200" noProof="0" dirty="0" smtClean="0"/>
            <a:t>growth</a:t>
          </a:r>
          <a:r>
            <a:rPr lang="es-ES" sz="1800" kern="1200" dirty="0" smtClean="0"/>
            <a:t> </a:t>
          </a:r>
          <a:r>
            <a:rPr lang="en-US" sz="1600" b="1" kern="1200" noProof="0" dirty="0" smtClean="0">
              <a:solidFill>
                <a:srgbClr val="FF0000"/>
              </a:solidFill>
            </a:rPr>
            <a:t>Legal and hydrologic certainty</a:t>
          </a:r>
          <a:endParaRPr lang="en-US" sz="1600" kern="1200" noProof="0" dirty="0"/>
        </a:p>
      </dsp:txBody>
      <dsp:txXfrm>
        <a:off x="1168785" y="3130739"/>
        <a:ext cx="1299796" cy="1263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507D163-C788-47CC-9626-7ADEBB81DEC8}" type="datetimeFigureOut">
              <a:rPr lang="es-CL" smtClean="0"/>
              <a:pPr/>
              <a:t>06-05-2019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3136AE-DA45-40D0-93D0-304C08665626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07981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C1A83C-CF52-44B6-86AA-EE6CEFE5C929}" type="datetimeFigureOut">
              <a:rPr lang="es-CL" smtClean="0"/>
              <a:pPr/>
              <a:t>06-05-2019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B40D569-0F7A-4BEE-8536-B2AEC72B5AD2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46294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0644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86950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6760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28213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348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8055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7580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7580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4722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8695-79FE-4760-B487-FC7E34E538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7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A6FC6E3-646A-45E5-8434-659C695C02E5}" type="slidenum">
              <a:rPr lang="en-US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1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F64192-BA83-4B01-9BC8-839453A80E42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698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CA3360-2174-47CD-A659-DFE3DE48CB08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955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E5CB70-D468-4FC3-AAA8-7642B4073DA6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2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0D0C8D-3960-4147-B5B8-BFA6CEFE27DD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0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5975DB-BFF0-4025-9B41-97F3F1B6E8DA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344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07A32B-9A41-43F6-A8B9-01D9E121A3F9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5486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14506A-76A3-441D-AAE1-DC6B23E9E401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683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9400D-CFA1-4AC0-A0BC-7DDFC53A923B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744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36C28C-3C7C-4452-A25A-0BCBAAAD1311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82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4506A-76A3-441D-AAE1-DC6B23E9E40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7761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89276D-018B-4619-9C11-CCA119A48DD5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215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6E08D1-CF2B-49A1-BD06-3B4C7B21F261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521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F64192-BA83-4B01-9BC8-839453A80E4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50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CA3360-2174-47CD-A659-DFE3DE48CB08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0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E5CB70-D468-4FC3-AAA8-7642B4073DA6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924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0D0C8D-3960-4147-B5B8-BFA6CEFE27DD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93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5975DB-BFF0-4025-9B41-97F3F1B6E8DA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887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07A32B-9A41-43F6-A8B9-01D9E121A3F9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856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4506A-76A3-441D-AAE1-DC6B23E9E40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4037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49400D-CFA1-4AC0-A0BC-7DDFC53A923B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9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8695-79FE-4760-B487-FC7E34E538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7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36C28C-3C7C-4452-A25A-0BCBAAAD131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332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89276D-018B-4619-9C11-CCA119A48DD5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46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6E08D1-CF2B-49A1-BD06-3B4C7B21F26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7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8695-79FE-4760-B487-FC7E34E538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86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8695-79FE-4760-B487-FC7E34E538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79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18695-79FE-4760-B487-FC7E34E538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51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9366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6400800" cy="6096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03BA428-5DB5-47E2-A2F9-017EAEC2147E}" type="slidenum">
              <a:rPr lang="en-US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8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A8730FF-245D-4894-A320-64F3BDDE1B7E}" type="slidenum">
              <a:rPr lang="en-US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6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FAE0ED4E-B770-4AE5-A416-987F4463F70B}" type="slidenum">
              <a:rPr lang="en-US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1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50BDF17-8FFD-4514-9E39-687054417995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89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8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50BDF17-8FFD-4514-9E39-687054417995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89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50BDF17-8FFD-4514-9E39-687054417995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7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50BDF17-8FFD-4514-9E39-687054417995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89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L" smtClean="0"/>
              <a:t>Click to edit Master text styles</a:t>
            </a:r>
          </a:p>
          <a:p>
            <a:pPr lvl="1"/>
            <a:r>
              <a:rPr lang="en-US" altLang="es-CL" smtClean="0"/>
              <a:t>Second level</a:t>
            </a:r>
          </a:p>
          <a:p>
            <a:pPr lvl="2"/>
            <a:r>
              <a:rPr lang="en-US" altLang="es-CL" smtClean="0"/>
              <a:t>Third level</a:t>
            </a:r>
          </a:p>
          <a:p>
            <a:pPr lvl="3"/>
            <a:r>
              <a:rPr lang="en-US" altLang="es-CL" smtClean="0"/>
              <a:t>Fourth level</a:t>
            </a:r>
          </a:p>
          <a:p>
            <a:pPr lvl="4"/>
            <a:r>
              <a:rPr lang="en-US" altLang="es-CL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50BDF17-8FFD-4514-9E39-687054417995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57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03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4"/>
          <p:cNvSpPr>
            <a:spLocks noChangeArrowheads="1"/>
          </p:cNvSpPr>
          <p:nvPr/>
        </p:nvSpPr>
        <p:spPr bwMode="auto">
          <a:xfrm>
            <a:off x="533400" y="3333750"/>
            <a:ext cx="1033463" cy="352425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7" name="Rectangle 65"/>
          <p:cNvSpPr>
            <a:spLocks noChangeArrowheads="1"/>
          </p:cNvSpPr>
          <p:nvPr/>
        </p:nvSpPr>
        <p:spPr bwMode="auto">
          <a:xfrm>
            <a:off x="1566863" y="3333750"/>
            <a:ext cx="1260475" cy="352425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prstClr val="white"/>
              </a:solidFill>
            </a:endParaRPr>
          </a:p>
        </p:txBody>
      </p:sp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452813"/>
            <a:ext cx="8032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70"/>
          <p:cNvSpPr>
            <a:spLocks noChangeArrowheads="1"/>
          </p:cNvSpPr>
          <p:nvPr/>
        </p:nvSpPr>
        <p:spPr bwMode="auto">
          <a:xfrm>
            <a:off x="533400" y="0"/>
            <a:ext cx="1033463" cy="1371600"/>
          </a:xfrm>
          <a:prstGeom prst="rect">
            <a:avLst/>
          </a:prstGeom>
          <a:solidFill>
            <a:srgbClr val="006CB7"/>
          </a:solidFill>
          <a:ln>
            <a:noFill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30" name="Rectangle 71"/>
          <p:cNvSpPr>
            <a:spLocks noChangeArrowheads="1"/>
          </p:cNvSpPr>
          <p:nvPr/>
        </p:nvSpPr>
        <p:spPr bwMode="auto">
          <a:xfrm>
            <a:off x="1566863" y="0"/>
            <a:ext cx="1260475" cy="1371600"/>
          </a:xfrm>
          <a:prstGeom prst="rect">
            <a:avLst/>
          </a:prstGeom>
          <a:solidFill>
            <a:srgbClr val="EF4144"/>
          </a:solidFill>
          <a:ln>
            <a:noFill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CL" altLang="es-CL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31" name="8 Imagen" descr="Sin título-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3482975"/>
            <a:ext cx="10048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8136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FBD873-E350-4A3C-9BB6-8793A4061E88}" type="slidenum"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394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FBD873-E350-4A3C-9BB6-8793A4061E88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5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0299" y="404664"/>
            <a:ext cx="612068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 kern="1200">
                <a:solidFill>
                  <a:schemeClr val="tx1"/>
                </a:solidFill>
                <a:latin typeface="+mj-lt"/>
                <a:ea typeface="ヒラギノ角ゴ Pro W3" charset="-128"/>
                <a:cs typeface="ヒラギノ角ゴ Pro W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9pPr>
          </a:lstStyle>
          <a:p>
            <a:pPr algn="ctr" fontAlgn="base">
              <a:spcAft>
                <a:spcPct val="0"/>
              </a:spcAft>
            </a:pPr>
            <a:endParaRPr lang="es-ES_tradnl" altLang="es-CL" sz="2000" b="1" dirty="0" smtClean="0">
              <a:solidFill>
                <a:srgbClr val="FFFFFF"/>
              </a:solidFill>
              <a:latin typeface="Verdana" pitchFamily="34" charset="0"/>
              <a:ea typeface="ヒラギノ角ゴ Pro W3"/>
              <a:cs typeface="ヒラギノ角ゴ Pro W3"/>
              <a:sym typeface="Verdana Bold"/>
            </a:endParaRPr>
          </a:p>
          <a:p>
            <a:pPr algn="ctr" fontAlgn="base">
              <a:spcAft>
                <a:spcPct val="0"/>
              </a:spcAft>
            </a:pPr>
            <a:r>
              <a:rPr lang="es-CL" altLang="es-CL" sz="36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Water</a:t>
            </a:r>
            <a:r>
              <a:rPr lang="es-CL" altLang="es-CL" sz="3600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 </a:t>
            </a:r>
            <a:r>
              <a:rPr lang="es-CL" altLang="es-CL" sz="36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managment</a:t>
            </a:r>
            <a:r>
              <a:rPr lang="es-CL" altLang="es-CL" sz="3600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 in Chile</a:t>
            </a:r>
          </a:p>
          <a:p>
            <a:pPr algn="ctr" fontAlgn="base">
              <a:spcAft>
                <a:spcPct val="0"/>
              </a:spcAft>
            </a:pPr>
            <a:endParaRPr lang="es-ES_tradnl" altLang="es-CL" sz="2800" b="1" dirty="0" smtClean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465650" y="4437112"/>
            <a:ext cx="5097463" cy="5040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General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Directorate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 of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Waters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 (DGA-MOP)</a:t>
            </a: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endParaRPr lang="es-CL" altLang="es-CL" sz="2000" b="1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Oscar Cristi,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Ph.D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.</a:t>
            </a: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General Director</a:t>
            </a:r>
          </a:p>
          <a:p>
            <a:pPr fontAlgn="base">
              <a:spcAft>
                <a:spcPct val="0"/>
              </a:spcAft>
              <a:buFont typeface="Arial" pitchFamily="34" charset="0"/>
              <a:buNone/>
            </a:pPr>
            <a:endParaRPr lang="es-CL" altLang="es-CL" sz="2000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42822"/>
            <a:ext cx="3449369" cy="181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6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7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ESPECULACIÓN Y PATENTES POR NO USO DE DERECHOS (PNU</a:t>
            </a:r>
            <a:r>
              <a:rPr lang="es-ES_tradnl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)</a:t>
            </a:r>
            <a:endParaRPr lang="es-ES_tradnl" altLang="es-CL" b="1" dirty="0" smtClean="0">
              <a:solidFill>
                <a:srgbClr val="FFFFFF"/>
              </a:solidFill>
              <a:latin typeface="+mj-lt"/>
              <a:ea typeface="ヒラギノ角ゴ Pro W3"/>
              <a:cs typeface="ヒラギノ角ゴ Pro W3"/>
              <a:sym typeface="Verdana Bold"/>
            </a:endParaRPr>
          </a:p>
        </p:txBody>
      </p:sp>
      <p:sp>
        <p:nvSpPr>
          <p:cNvPr id="10" name="Rectángulo 2"/>
          <p:cNvSpPr/>
          <p:nvPr/>
        </p:nvSpPr>
        <p:spPr>
          <a:xfrm>
            <a:off x="2051720" y="4847223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s-CL" b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DAA </a:t>
            </a:r>
            <a:r>
              <a:rPr lang="es-C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Consuntivos no utilizados íntegramente en 2018: </a:t>
            </a:r>
          </a:p>
          <a:p>
            <a:r>
              <a:rPr lang="es-C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2.992 DAA/ Caudales equivalentes: 567.343 l/s </a:t>
            </a:r>
          </a:p>
          <a:p>
            <a:r>
              <a:rPr lang="es-C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(16% del caudal otorgado como Consuntivo)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620688"/>
            <a:ext cx="807564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23 CuadroTexto"/>
          <p:cNvSpPr txBox="1"/>
          <p:nvPr/>
        </p:nvSpPr>
        <p:spPr>
          <a:xfrm>
            <a:off x="683568" y="971436"/>
            <a:ext cx="720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Quitted water rights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23 CuadroTexto"/>
          <p:cNvSpPr txBox="1"/>
          <p:nvPr/>
        </p:nvSpPr>
        <p:spPr>
          <a:xfrm>
            <a:off x="611560" y="1763524"/>
            <a:ext cx="10618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Regions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23 CuadroTexto"/>
          <p:cNvSpPr txBox="1"/>
          <p:nvPr/>
        </p:nvSpPr>
        <p:spPr>
          <a:xfrm>
            <a:off x="2123728" y="1628800"/>
            <a:ext cx="14401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N° consumptive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23 CuadroTexto"/>
          <p:cNvSpPr txBox="1"/>
          <p:nvPr/>
        </p:nvSpPr>
        <p:spPr>
          <a:xfrm>
            <a:off x="3923928" y="1619508"/>
            <a:ext cx="27103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Monthly average flow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23 CuadroTexto"/>
          <p:cNvSpPr txBox="1"/>
          <p:nvPr/>
        </p:nvSpPr>
        <p:spPr>
          <a:xfrm>
            <a:off x="7206762" y="1695291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%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" name="23 CuadroTexto"/>
          <p:cNvSpPr txBox="1"/>
          <p:nvPr/>
        </p:nvSpPr>
        <p:spPr>
          <a:xfrm>
            <a:off x="1488188" y="4869160"/>
            <a:ext cx="662448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Consumptive water rights that are not in use during 2018: 2,992 (equivalent to 567,343 l/s, 16% of the granted consumptive rights)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6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8" y="692696"/>
            <a:ext cx="8172398" cy="5979803"/>
          </a:xfrm>
          <a:prstGeom prst="rect">
            <a:avLst/>
          </a:prstGeom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26248965"/>
              </p:ext>
            </p:extLst>
          </p:nvPr>
        </p:nvGraphicFramePr>
        <p:xfrm>
          <a:off x="683568" y="1196752"/>
          <a:ext cx="712879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DESAFÍOS</a:t>
            </a:r>
            <a:endParaRPr lang="es-ES_tradnl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75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4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bg1"/>
                </a:solidFill>
                <a:latin typeface="+mj-lt"/>
              </a:rPr>
              <a:t>GESTIÓN: AGUA PARA CONSUMO HUMANO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6" name="19 CuadroTexto"/>
          <p:cNvSpPr txBox="1"/>
          <p:nvPr/>
        </p:nvSpPr>
        <p:spPr>
          <a:xfrm>
            <a:off x="3131840" y="457508"/>
            <a:ext cx="42967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tx2"/>
                </a:solidFill>
              </a:rPr>
              <a:t>Gasto Camiones Aljibes</a:t>
            </a:r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" y="404664"/>
            <a:ext cx="2952328" cy="223224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474199" y="5262299"/>
            <a:ext cx="354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</a:rPr>
              <a:t>Source</a:t>
            </a:r>
            <a:r>
              <a:rPr lang="es-CL" sz="1600" dirty="0" smtClean="0">
                <a:solidFill>
                  <a:schemeClr val="tx2"/>
                </a:solidFill>
              </a:rPr>
              <a:t>: Unidad de Gestión de Riesgos y Emergencias, Ministerio del Interior (</a:t>
            </a:r>
            <a:r>
              <a:rPr lang="es-CL" sz="1600" dirty="0" err="1" smtClean="0">
                <a:solidFill>
                  <a:schemeClr val="tx2"/>
                </a:solidFill>
              </a:rPr>
              <a:t>July</a:t>
            </a:r>
            <a:r>
              <a:rPr lang="es-CL" sz="1600" dirty="0" smtClean="0">
                <a:solidFill>
                  <a:schemeClr val="tx2"/>
                </a:solidFill>
              </a:rPr>
              <a:t>, 2018</a:t>
            </a:r>
            <a:r>
              <a:rPr lang="es-CL" sz="1200" dirty="0" smtClean="0">
                <a:solidFill>
                  <a:schemeClr val="tx2"/>
                </a:solidFill>
              </a:rPr>
              <a:t>).</a:t>
            </a:r>
            <a:endParaRPr lang="es-CL" sz="1200" dirty="0">
              <a:solidFill>
                <a:schemeClr val="tx2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537519" y="1691516"/>
            <a:ext cx="335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solidFill>
                  <a:schemeClr val="accent1"/>
                </a:solidFill>
              </a:rPr>
              <a:t>GASTO ENERO – JULIO 2018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79512" y="6054387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l"/>
            <a:r>
              <a:rPr lang="es-CL" sz="1600" dirty="0" err="1" smtClean="0"/>
              <a:t>Sources</a:t>
            </a:r>
            <a:r>
              <a:rPr lang="es-CL" sz="1600" dirty="0" smtClean="0"/>
              <a:t>:</a:t>
            </a:r>
            <a:endParaRPr lang="es-CL" sz="1600" dirty="0"/>
          </a:p>
          <a:p>
            <a:pPr algn="l"/>
            <a:r>
              <a:rPr lang="es-CL" sz="1600" dirty="0"/>
              <a:t>Unidad de Gestión de Riesgos y Emergencias, Ministerio del Interior </a:t>
            </a:r>
            <a:r>
              <a:rPr lang="es-CL" sz="1600" dirty="0" smtClean="0"/>
              <a:t>(</a:t>
            </a:r>
            <a:r>
              <a:rPr lang="es-CL" sz="1600" dirty="0" err="1" smtClean="0"/>
              <a:t>April</a:t>
            </a:r>
            <a:r>
              <a:rPr lang="es-CL" sz="1600" dirty="0" smtClean="0"/>
              <a:t>, 2018</a:t>
            </a:r>
            <a:r>
              <a:rPr lang="es-CL" sz="1600" dirty="0"/>
              <a:t>).</a:t>
            </a:r>
          </a:p>
          <a:p>
            <a:pPr algn="l"/>
            <a:r>
              <a:rPr lang="es-CL" sz="1600" dirty="0"/>
              <a:t>Unidad de Coordinación de Fondos de Emergencia, </a:t>
            </a:r>
            <a:r>
              <a:rPr lang="es-CL" sz="1600" dirty="0" err="1" smtClean="0"/>
              <a:t>Onemi</a:t>
            </a:r>
            <a:r>
              <a:rPr lang="es-CL" sz="1600" dirty="0" smtClean="0"/>
              <a:t> (</a:t>
            </a:r>
            <a:r>
              <a:rPr lang="es-CL" sz="1600" dirty="0" err="1" smtClean="0"/>
              <a:t>April</a:t>
            </a:r>
            <a:r>
              <a:rPr lang="es-CL" sz="1600" dirty="0" smtClean="0"/>
              <a:t>, 2018</a:t>
            </a:r>
            <a:r>
              <a:rPr lang="es-CL" sz="1600" dirty="0"/>
              <a:t>).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79512" y="2771636"/>
            <a:ext cx="325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 algn="ctr"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es-CL" sz="1800" dirty="0" smtClean="0"/>
              <a:t>GASTO 2011 </a:t>
            </a:r>
            <a:r>
              <a:rPr lang="es-CL" sz="1800" dirty="0"/>
              <a:t>–</a:t>
            </a:r>
            <a:r>
              <a:rPr lang="es-CL" sz="1800" dirty="0" smtClean="0"/>
              <a:t> </a:t>
            </a:r>
            <a:r>
              <a:rPr lang="es-CL" sz="1800" dirty="0"/>
              <a:t>2017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181009"/>
            <a:ext cx="3251770" cy="284027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1773" y="2063567"/>
            <a:ext cx="3330707" cy="3237641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23 CuadroTexto"/>
          <p:cNvSpPr txBox="1"/>
          <p:nvPr/>
        </p:nvSpPr>
        <p:spPr>
          <a:xfrm>
            <a:off x="3129946" y="476672"/>
            <a:ext cx="51869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Expenses due to water trucks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" name="23 CuadroTexto"/>
          <p:cNvSpPr txBox="1"/>
          <p:nvPr/>
        </p:nvSpPr>
        <p:spPr>
          <a:xfrm>
            <a:off x="7640" y="22718"/>
            <a:ext cx="518696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Management: Water for human use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" name="23 CuadroTexto"/>
          <p:cNvSpPr txBox="1"/>
          <p:nvPr/>
        </p:nvSpPr>
        <p:spPr>
          <a:xfrm>
            <a:off x="5292080" y="1660738"/>
            <a:ext cx="37562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Expenses January – July 2018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23 CuadroTexto"/>
          <p:cNvSpPr txBox="1"/>
          <p:nvPr/>
        </p:nvSpPr>
        <p:spPr>
          <a:xfrm>
            <a:off x="5940151" y="2082334"/>
            <a:ext cx="100811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Region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0" name="23 CuadroTexto"/>
          <p:cNvSpPr txBox="1"/>
          <p:nvPr/>
        </p:nvSpPr>
        <p:spPr>
          <a:xfrm>
            <a:off x="7524328" y="2082334"/>
            <a:ext cx="13681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CLP$MM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1" name="23 CuadroTexto"/>
          <p:cNvSpPr txBox="1"/>
          <p:nvPr/>
        </p:nvSpPr>
        <p:spPr>
          <a:xfrm>
            <a:off x="395535" y="3161251"/>
            <a:ext cx="100811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Region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2" name="23 CuadroTexto"/>
          <p:cNvSpPr txBox="1"/>
          <p:nvPr/>
        </p:nvSpPr>
        <p:spPr>
          <a:xfrm>
            <a:off x="1805397" y="3186495"/>
            <a:ext cx="13681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CLP$MM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23 CuadroTexto"/>
          <p:cNvSpPr txBox="1"/>
          <p:nvPr/>
        </p:nvSpPr>
        <p:spPr>
          <a:xfrm>
            <a:off x="35496" y="2708920"/>
            <a:ext cx="37562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Expenses 2011 - 2017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  <a14:imgEffect>
                      <a14:saturation sat="90000"/>
                    </a14:imgEffect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7658">
            <a:off x="4316675" y="5281639"/>
            <a:ext cx="905300" cy="129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4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bg1"/>
                </a:solidFill>
              </a:rPr>
              <a:t>EJ. 1 DE GESTIÓN  DE AGUA </a:t>
            </a:r>
            <a:r>
              <a:rPr lang="es-CL" b="1" dirty="0">
                <a:solidFill>
                  <a:schemeClr val="bg1"/>
                </a:solidFill>
              </a:rPr>
              <a:t>PARA CONSUMO </a:t>
            </a:r>
            <a:r>
              <a:rPr lang="es-CL" b="1" dirty="0" smtClean="0">
                <a:solidFill>
                  <a:schemeClr val="bg1"/>
                </a:solidFill>
              </a:rPr>
              <a:t>HUMANO: PETORCA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6" name="19 CuadroTexto"/>
          <p:cNvSpPr txBox="1"/>
          <p:nvPr/>
        </p:nvSpPr>
        <p:spPr>
          <a:xfrm>
            <a:off x="179512" y="511740"/>
            <a:ext cx="896448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solidFill>
                  <a:schemeClr val="tx2"/>
                </a:solidFill>
              </a:rPr>
              <a:t>Human Consupmtion</a:t>
            </a:r>
          </a:p>
          <a:p>
            <a:pPr algn="ctr"/>
            <a:r>
              <a:rPr lang="en-US" sz="2400" b="1" smtClean="0">
                <a:solidFill>
                  <a:schemeClr val="tx2"/>
                </a:solidFill>
              </a:rPr>
              <a:t>Petorca Province 2014-2018</a:t>
            </a:r>
          </a:p>
          <a:p>
            <a:pPr algn="ctr"/>
            <a:r>
              <a:rPr lang="en-US" sz="2800" b="1" smtClean="0">
                <a:solidFill>
                  <a:srgbClr val="C00000"/>
                </a:solidFill>
              </a:rPr>
              <a:t>CLP$7.513.274.053 in Water Trucks</a:t>
            </a:r>
          </a:p>
          <a:p>
            <a:endParaRPr lang="en-US" sz="1200" b="1" smtClean="0">
              <a:solidFill>
                <a:schemeClr val="tx2"/>
              </a:solidFill>
            </a:endParaRPr>
          </a:p>
          <a:p>
            <a:endParaRPr lang="en-US" sz="1200" b="1" smtClean="0"/>
          </a:p>
          <a:p>
            <a:endParaRPr lang="en-US" sz="1200" b="1"/>
          </a:p>
        </p:txBody>
      </p:sp>
      <p:sp>
        <p:nvSpPr>
          <p:cNvPr id="7" name="6 CuadroTexto"/>
          <p:cNvSpPr txBox="1"/>
          <p:nvPr/>
        </p:nvSpPr>
        <p:spPr>
          <a:xfrm>
            <a:off x="37333" y="4309933"/>
            <a:ext cx="410261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Water rights in the order of 36 l/s equals to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1% of the water used by orchards in the province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Total Cost of water rights in 36 l/s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$540.000.000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9" name="7 Flecha curvada hacia abajo"/>
          <p:cNvSpPr/>
          <p:nvPr/>
        </p:nvSpPr>
        <p:spPr>
          <a:xfrm>
            <a:off x="4067944" y="4913008"/>
            <a:ext cx="1656184" cy="465148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002060"/>
              </a:solidFill>
            </a:endParaRPr>
          </a:p>
        </p:txBody>
      </p:sp>
      <p:sp>
        <p:nvSpPr>
          <p:cNvPr id="10" name="24 CuadroTexto"/>
          <p:cNvSpPr txBox="1"/>
          <p:nvPr/>
        </p:nvSpPr>
        <p:spPr>
          <a:xfrm>
            <a:off x="5663682" y="5143576"/>
            <a:ext cx="3491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sz="2400" dirty="0" smtClean="0">
                <a:solidFill>
                  <a:schemeClr val="tx2"/>
                </a:solidFill>
              </a:rPr>
              <a:t>¿How to get those rights?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 Article27 del Water Code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2665"/>
            <a:ext cx="3387140" cy="1620391"/>
          </a:xfrm>
          <a:prstGeom prst="rect">
            <a:avLst/>
          </a:prstGeom>
        </p:spPr>
      </p:pic>
      <p:sp>
        <p:nvSpPr>
          <p:cNvPr id="12" name="2 CuadroTexto"/>
          <p:cNvSpPr txBox="1"/>
          <p:nvPr/>
        </p:nvSpPr>
        <p:spPr>
          <a:xfrm>
            <a:off x="3630736" y="1977717"/>
            <a:ext cx="55446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solidFill>
                  <a:schemeClr val="tx2"/>
                </a:solidFill>
              </a:rPr>
              <a:t>2015 Maximum delivery of water with trucks:</a:t>
            </a:r>
          </a:p>
          <a:p>
            <a:pPr algn="ctr"/>
            <a:r>
              <a:rPr lang="en-US" sz="2000" b="1" smtClean="0">
                <a:solidFill>
                  <a:srgbClr val="C00000"/>
                </a:solidFill>
              </a:rPr>
              <a:t>485.819 m</a:t>
            </a:r>
            <a:r>
              <a:rPr lang="en-US" sz="2000" b="1" baseline="30000" smtClean="0">
                <a:solidFill>
                  <a:srgbClr val="C00000"/>
                </a:solidFill>
              </a:rPr>
              <a:t>3</a:t>
            </a:r>
            <a:r>
              <a:rPr lang="en-US" sz="2000" b="1" smtClean="0">
                <a:solidFill>
                  <a:srgbClr val="C00000"/>
                </a:solidFill>
              </a:rPr>
              <a:t>/year … for 25,864 people</a:t>
            </a:r>
          </a:p>
          <a:p>
            <a:pPr algn="ctr"/>
            <a:r>
              <a:rPr lang="en-US" sz="2000" b="1" smtClean="0">
                <a:solidFill>
                  <a:schemeClr val="tx2"/>
                </a:solidFill>
              </a:rPr>
              <a:t>52 l/day per person</a:t>
            </a:r>
          </a:p>
          <a:p>
            <a:pPr algn="ctr"/>
            <a:r>
              <a:rPr lang="en-US" sz="2000" b="1" smtClean="0">
                <a:solidFill>
                  <a:schemeClr val="tx2"/>
                </a:solidFill>
              </a:rPr>
              <a:t>This quantity is equal to 15,4 l/s</a:t>
            </a:r>
          </a:p>
          <a:p>
            <a:pPr algn="ctr"/>
            <a:endParaRPr lang="en-US" sz="2000" b="1" smtClean="0">
              <a:solidFill>
                <a:schemeClr val="tx2"/>
              </a:solidFill>
            </a:endParaRPr>
          </a:p>
          <a:p>
            <a:pPr algn="ctr"/>
            <a:r>
              <a:rPr lang="en-US" sz="2000" b="1" smtClean="0">
                <a:solidFill>
                  <a:schemeClr val="tx2"/>
                </a:solidFill>
              </a:rPr>
              <a:t>If for the same population the condition improves to 120 l/day</a:t>
            </a:r>
            <a:r>
              <a:rPr lang="en-US" sz="2000" b="1" smtClean="0">
                <a:solidFill>
                  <a:srgbClr val="C00000"/>
                </a:solidFill>
              </a:rPr>
              <a:t>… It’s required 36 l/s</a:t>
            </a:r>
          </a:p>
          <a:p>
            <a:endParaRPr lang="en-US" sz="2000">
              <a:solidFill>
                <a:srgbClr val="C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23 CuadroTexto"/>
          <p:cNvSpPr txBox="1"/>
          <p:nvPr/>
        </p:nvSpPr>
        <p:spPr>
          <a:xfrm>
            <a:off x="79648" y="10118"/>
            <a:ext cx="650857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Example 1. Water management for human use: </a:t>
            </a:r>
            <a:r>
              <a:rPr lang="en-US" sz="1600" b="1" dirty="0" err="1" smtClean="0">
                <a:solidFill>
                  <a:schemeClr val="tx2"/>
                </a:solidFill>
              </a:rPr>
              <a:t>Petorca</a:t>
            </a:r>
            <a:r>
              <a:rPr lang="en-US" sz="1600" b="1" dirty="0" smtClean="0">
                <a:solidFill>
                  <a:schemeClr val="tx2"/>
                </a:solidFill>
              </a:rPr>
              <a:t> Province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2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pic>
        <p:nvPicPr>
          <p:cNvPr id="11" name="Picture 2" descr="C:\Users\carlos.guzman.l\Documents\2018\Consultas\Dire\Actualizcion_Sustentabilidad_APR2018\Sustentabilidad_2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6127"/>
            <a:ext cx="4089862" cy="3162993"/>
          </a:xfrm>
          <a:prstGeom prst="rect">
            <a:avLst/>
          </a:prstGeom>
          <a:noFill/>
        </p:spPr>
      </p:pic>
      <p:pic>
        <p:nvPicPr>
          <p:cNvPr id="13" name="Picture 2" descr="C:\Users\carlos.guzman.l\Documents\2018\Consultas\Dire\Actualizcion_Sustentabilidad_APR2018\Sustentabilidad_20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618" y="2996952"/>
            <a:ext cx="4089862" cy="3162993"/>
          </a:xfrm>
          <a:prstGeom prst="rect">
            <a:avLst/>
          </a:prstGeom>
          <a:noFill/>
        </p:spPr>
      </p:pic>
      <p:sp>
        <p:nvSpPr>
          <p:cNvPr id="14" name="13 CuadroTexto"/>
          <p:cNvSpPr txBox="1"/>
          <p:nvPr/>
        </p:nvSpPr>
        <p:spPr>
          <a:xfrm>
            <a:off x="4932040" y="255829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Supply - Demand</a:t>
            </a:r>
            <a:r>
              <a:rPr lang="es-CL" sz="2400" b="1" dirty="0" smtClean="0">
                <a:solidFill>
                  <a:srgbClr val="002060"/>
                </a:solidFill>
              </a:rPr>
              <a:t> 2068   </a:t>
            </a:r>
            <a:endParaRPr lang="es-CL" sz="2400" b="1" dirty="0">
              <a:solidFill>
                <a:srgbClr val="00206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07504" y="9057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 Supply - Demand 2018  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123263" y="1417666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2018/ 53% APR  under deficit (of a total of 169)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562258" y="5013176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>
                <a:solidFill>
                  <a:srgbClr val="002060"/>
                </a:solidFill>
              </a:rPr>
              <a:t>2068/ 79% APR  </a:t>
            </a:r>
            <a:r>
              <a:rPr lang="en-US" sz="2000" b="1" dirty="0">
                <a:solidFill>
                  <a:srgbClr val="002060"/>
                </a:solidFill>
              </a:rPr>
              <a:t>APR  under deficit (of a total of 169)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0" y="6165304"/>
            <a:ext cx="399593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mtClean="0"/>
              <a:t>There is a lack of basin planning</a:t>
            </a:r>
            <a:endParaRPr lang="en-US"/>
          </a:p>
        </p:txBody>
      </p:sp>
      <p:sp>
        <p:nvSpPr>
          <p:cNvPr id="15" name="13 CuadroTexto"/>
          <p:cNvSpPr txBox="1"/>
          <p:nvPr/>
        </p:nvSpPr>
        <p:spPr>
          <a:xfrm>
            <a:off x="1059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bg1"/>
                </a:solidFill>
              </a:rPr>
              <a:t>EJ</a:t>
            </a:r>
            <a:r>
              <a:rPr lang="es-CL" b="1" dirty="0">
                <a:solidFill>
                  <a:schemeClr val="bg1"/>
                </a:solidFill>
              </a:rPr>
              <a:t>. 2 DE GESTIÓN DE AGUA PARA CONSUMO HUMANO: PROYECCIONES </a:t>
            </a:r>
            <a:r>
              <a:rPr lang="es-CL" b="1" dirty="0" smtClean="0">
                <a:solidFill>
                  <a:schemeClr val="bg1"/>
                </a:solidFill>
              </a:rPr>
              <a:t>RM</a:t>
            </a:r>
            <a:endParaRPr lang="es-CL" sz="1400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23 CuadroTexto"/>
          <p:cNvSpPr txBox="1"/>
          <p:nvPr/>
        </p:nvSpPr>
        <p:spPr>
          <a:xfrm>
            <a:off x="79648" y="10118"/>
            <a:ext cx="715664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Example 1. Water management for human use: Metropolitan Region Projection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214"/>
            <a:ext cx="8244408" cy="544326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23528" y="591111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bg1"/>
                </a:solidFill>
              </a:rPr>
              <a:t>Ecological flows not enforced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5496" y="2175247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smtClean="0">
                <a:solidFill>
                  <a:schemeClr val="bg1"/>
                </a:solidFill>
              </a:rPr>
              <a:t>Water rights for conservations are not granted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5496" y="2823319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 water right for conservation pays a patent fee if it’s not used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-20937" y="6077634"/>
            <a:ext cx="828885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mtClean="0"/>
              <a:t>Recognize the environment right for water, to establish water rights for conservation</a:t>
            </a:r>
            <a:endParaRPr lang="en-US"/>
          </a:p>
        </p:txBody>
      </p:sp>
      <p:sp>
        <p:nvSpPr>
          <p:cNvPr id="9" name="13 CuadroTexto"/>
          <p:cNvSpPr txBox="1"/>
          <p:nvPr/>
        </p:nvSpPr>
        <p:spPr>
          <a:xfrm>
            <a:off x="-9869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bg1"/>
                </a:solidFill>
              </a:rPr>
              <a:t>CONSERVACIÓN</a:t>
            </a:r>
            <a:endParaRPr lang="es-CL" sz="1400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23 CuadroTexto"/>
          <p:cNvSpPr txBox="1"/>
          <p:nvPr/>
        </p:nvSpPr>
        <p:spPr>
          <a:xfrm>
            <a:off x="79648" y="10118"/>
            <a:ext cx="715664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Conservation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427985" y="535734"/>
            <a:ext cx="47160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Water Code Tools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- </a:t>
            </a:r>
            <a:r>
              <a:rPr lang="en-US" b="1" dirty="0" smtClean="0">
                <a:solidFill>
                  <a:schemeClr val="tx2"/>
                </a:solidFill>
              </a:rPr>
              <a:t>Water rights granting regulations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Restriction areas (art. 65)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Prohibition areas (art. 63) 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Overdraft declaration (art. 282)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- </a:t>
            </a:r>
            <a:r>
              <a:rPr lang="en-US" b="1" dirty="0" smtClean="0">
                <a:solidFill>
                  <a:schemeClr val="tx2"/>
                </a:solidFill>
              </a:rPr>
              <a:t>For situations that threatens sustainability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Temporal reductions in groundwater extractions by prorates (art. 62) 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- For extreme droughts periods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Declaration of scarcity zone (art.314)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- Enforcement and monitoring (Act 21.064)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- Water Users Organizations (OUA)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558 OUA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16% of OUA failed to register in the Public Water Registry for their legal birth</a:t>
            </a:r>
          </a:p>
          <a:p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01" y="2068040"/>
            <a:ext cx="3696462" cy="481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94027" y="559924"/>
            <a:ext cx="42339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Overdraft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DGA</a:t>
            </a:r>
            <a:r>
              <a:rPr lang="en-US" sz="1600" dirty="0" smtClean="0">
                <a:solidFill>
                  <a:schemeClr val="tx2"/>
                </a:solidFill>
              </a:rPr>
              <a:t> with foreseen use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DAA granted by </a:t>
            </a:r>
            <a:r>
              <a:rPr lang="en-US" sz="1600" b="1" dirty="0" smtClean="0">
                <a:solidFill>
                  <a:schemeClr val="tx2"/>
                </a:solidFill>
              </a:rPr>
              <a:t>Courts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DAA </a:t>
            </a:r>
            <a:r>
              <a:rPr lang="en-US" sz="1600" b="1" dirty="0" smtClean="0">
                <a:solidFill>
                  <a:schemeClr val="tx2"/>
                </a:solidFill>
              </a:rPr>
              <a:t>SAG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DAA 4° </a:t>
            </a:r>
            <a:r>
              <a:rPr lang="en-US" sz="1600" dirty="0" err="1" smtClean="0">
                <a:solidFill>
                  <a:schemeClr val="tx2"/>
                </a:solidFill>
              </a:rPr>
              <a:t>Transitorio</a:t>
            </a:r>
            <a:r>
              <a:rPr lang="en-US" sz="1600" dirty="0" smtClean="0">
                <a:solidFill>
                  <a:schemeClr val="tx2"/>
                </a:solidFill>
              </a:rPr>
              <a:t> Act N° 20.017 </a:t>
            </a:r>
            <a:r>
              <a:rPr lang="en-US" sz="1600" b="1" dirty="0" smtClean="0">
                <a:solidFill>
                  <a:schemeClr val="tx2"/>
                </a:solidFill>
              </a:rPr>
              <a:t>DGA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Illegal extractions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7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Hydrologic Certainty</a:t>
            </a:r>
            <a:endParaRPr lang="en-US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94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8788" y="1268760"/>
            <a:ext cx="4299002" cy="297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pic>
        <p:nvPicPr>
          <p:cNvPr id="7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1" y="620688"/>
            <a:ext cx="4609407" cy="5989320"/>
          </a:xfrm>
          <a:prstGeom prst="rect">
            <a:avLst/>
          </a:prstGeom>
        </p:spPr>
      </p:pic>
      <p:sp>
        <p:nvSpPr>
          <p:cNvPr id="9" name="13 CuadroTexto"/>
          <p:cNvSpPr txBox="1"/>
          <p:nvPr/>
        </p:nvSpPr>
        <p:spPr>
          <a:xfrm>
            <a:off x="-20707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CERTEZA HÍDRICA: NUEVAS FUENTES COMO INFILTACIÓN ARTIFICIAL</a:t>
            </a:r>
            <a:endParaRPr lang="es-ES_tradnl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Hydrologic Certainty: New water sources for groundwater recharge</a:t>
            </a:r>
            <a:endParaRPr lang="en-US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</p:spTree>
    <p:extLst>
      <p:ext uri="{BB962C8B-B14F-4D97-AF65-F5344CB8AC3E}">
        <p14:creationId xmlns:p14="http://schemas.microsoft.com/office/powerpoint/2010/main" val="286584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56"/>
            <a:ext cx="9144000" cy="6865755"/>
          </a:xfrm>
          <a:prstGeom prst="rect">
            <a:avLst/>
          </a:prstGeom>
        </p:spPr>
      </p:pic>
      <p:sp>
        <p:nvSpPr>
          <p:cNvPr id="3" name="13 CuadroTexto"/>
          <p:cNvSpPr txBox="1"/>
          <p:nvPr/>
        </p:nvSpPr>
        <p:spPr>
          <a:xfrm>
            <a:off x="0" y="-7755"/>
            <a:ext cx="8244408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es-CL" sz="2000" b="1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Summary of DGA’s Focus</a:t>
            </a:r>
            <a:endParaRPr lang="en-US" altLang="es-CL" sz="2000" b="1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4" name="Picture 6" descr="Resultado de imagen para inteligencia artificial rie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781" y="1837158"/>
            <a:ext cx="2891219" cy="257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6" y="5215250"/>
            <a:ext cx="3563960" cy="158973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59418" y="274314"/>
            <a:ext cx="67818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IMPROVE DATA SIGNIFICANTLY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Basin management plans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Water extractions and quality monitoring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Technological enforcement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Fast administrative tasks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Transparency and cost reductions of water market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bg1"/>
                </a:solidFill>
              </a:rPr>
              <a:t>Collect funds from patents of water rights not in use</a:t>
            </a:r>
          </a:p>
          <a:p>
            <a:pPr>
              <a:lnSpc>
                <a:spcPct val="200000"/>
              </a:lnSpc>
            </a:pP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617" y="4423821"/>
            <a:ext cx="2976634" cy="164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5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5004048" y="407247"/>
            <a:ext cx="3312368" cy="2782493"/>
          </a:xfrm>
          <a:prstGeom prst="rect">
            <a:avLst/>
          </a:prstGeom>
          <a:noFill/>
          <a:ln w="3175">
            <a:noFill/>
            <a:prstDash val="sys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>Temporality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Expiration</a:t>
            </a:r>
            <a:endParaRPr lang="en-US" sz="1400" b="1" dirty="0" smtClean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Increment in patent fees</a:t>
            </a:r>
            <a:endParaRPr lang="en-US" sz="1400" b="1" dirty="0" smtClean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Greater DGA discretion (public interest)</a:t>
            </a:r>
            <a:endParaRPr lang="en-US" sz="1400" b="1" dirty="0" smtClean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>DAA granted to specific uses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>Priority on granting water rights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>Prohibition to grant water rights in glaciers</a:t>
            </a:r>
            <a:endParaRPr lang="en-US" sz="1400" b="1" dirty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810814"/>
              </p:ext>
            </p:extLst>
          </p:nvPr>
        </p:nvGraphicFramePr>
        <p:xfrm>
          <a:off x="107504" y="418868"/>
          <a:ext cx="4320480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the State to recover water rights granted as public goods</a:t>
                      </a:r>
                      <a:endParaRPr lang="en-US" sz="1400" b="1" kern="1200" noProof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noProof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efficient water use</a:t>
                      </a:r>
                      <a:endParaRPr lang="en-US" sz="1400" b="1" kern="1200" noProof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Regulate water use according to public interest</a:t>
                      </a:r>
                      <a:endParaRPr lang="en-US" sz="1400" noProof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Protect areas of natural biodiversity and</a:t>
                      </a:r>
                      <a:r>
                        <a:rPr lang="en-US" sz="1400" b="1" kern="1200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glaciers</a:t>
                      </a:r>
                      <a:endParaRPr lang="en-US" sz="1400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550029"/>
              </p:ext>
            </p:extLst>
          </p:nvPr>
        </p:nvGraphicFramePr>
        <p:xfrm>
          <a:off x="123459" y="2639548"/>
          <a:ext cx="4320480" cy="168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uses and their</a:t>
                      </a:r>
                      <a:r>
                        <a:rPr lang="en-US" sz="1400" b="1" kern="1200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priority</a:t>
                      </a:r>
                      <a:endParaRPr lang="en-US" sz="1400" b="1" kern="1200" noProof="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Livelihood,</a:t>
                      </a:r>
                      <a:r>
                        <a:rPr lang="en-US" sz="1400" b="1" kern="1200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use, and sanitation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Ecological</a:t>
                      </a:r>
                      <a:r>
                        <a:rPr lang="es-CL" sz="1400" b="1" kern="1200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preservation</a:t>
                      </a:r>
                      <a:endParaRPr lang="en-US" sz="1400" b="1" kern="1200" noProof="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Productive</a:t>
                      </a:r>
                      <a:endParaRPr lang="en-US" sz="1400" noProof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rights regularization</a:t>
                      </a:r>
                      <a:endParaRPr lang="en-US" sz="1400" b="1" kern="1200" noProof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Regulate water market</a:t>
                      </a:r>
                      <a:endParaRPr lang="en-US" sz="1400" b="1" kern="1200" noProof="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7 Cerrar llave"/>
          <p:cNvSpPr/>
          <p:nvPr/>
        </p:nvSpPr>
        <p:spPr>
          <a:xfrm>
            <a:off x="4497828" y="1767356"/>
            <a:ext cx="434211" cy="3168352"/>
          </a:xfrm>
          <a:prstGeom prst="rightBrace">
            <a:avLst>
              <a:gd name="adj1" fmla="val 8333"/>
              <a:gd name="adj2" fmla="val 49720"/>
            </a:avLst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5004048" y="3212976"/>
            <a:ext cx="3312368" cy="357662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>
            <a:defPPr>
              <a:defRPr lang="es-CL"/>
            </a:defPPr>
            <a:lvl1pPr marL="285750" indent="-285750">
              <a:lnSpc>
                <a:spcPct val="107000"/>
              </a:lnSpc>
              <a:spcAft>
                <a:spcPts val="800"/>
              </a:spcAft>
              <a:buFont typeface="Arial" pitchFamily="34" charset="0"/>
              <a:buChar char="•"/>
              <a:defRPr sz="1600">
                <a:effectLst/>
                <a:latin typeface="Calibri"/>
                <a:ea typeface="Calibri"/>
                <a:cs typeface="Times New Roman"/>
              </a:defRPr>
            </a:lvl1pPr>
          </a:lstStyle>
          <a:p>
            <a:r>
              <a:rPr lang="en-US" sz="1400" b="1" dirty="0" smtClean="0">
                <a:solidFill>
                  <a:schemeClr val="bg1"/>
                </a:solidFill>
              </a:rPr>
              <a:t>Buy water rights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Increment in patent fees</a:t>
            </a:r>
          </a:p>
          <a:p>
            <a:r>
              <a:rPr lang="es-CL" sz="1400" b="1" dirty="0" smtClean="0">
                <a:solidFill>
                  <a:schemeClr val="bg1"/>
                </a:solidFill>
              </a:rPr>
              <a:t>Active rol of </a:t>
            </a:r>
            <a:r>
              <a:rPr lang="en-US" sz="1400" b="1" dirty="0" smtClean="0">
                <a:solidFill>
                  <a:schemeClr val="bg1"/>
                </a:solidFill>
              </a:rPr>
              <a:t>water users organizations during scarcity periods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Express process to grant water rights for human consumption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Water rights for conservation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Prohibition to grant water rights in glaciers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Facilitate water rights regularization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Foster water markets and their transparency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0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es-CL" b="1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Water Code: Reforms</a:t>
            </a:r>
            <a:endParaRPr lang="en-US" altLang="es-CL" b="1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graphicFrame>
        <p:nvGraphicFramePr>
          <p:cNvPr id="11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889991"/>
              </p:ext>
            </p:extLst>
          </p:nvPr>
        </p:nvGraphicFramePr>
        <p:xfrm>
          <a:off x="177349" y="5204296"/>
          <a:ext cx="4320480" cy="12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management plans and OUAs</a:t>
                      </a:r>
                      <a:endParaRPr lang="en-US" sz="1400" b="1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water sources</a:t>
                      </a:r>
                      <a:endParaRPr lang="en-US" sz="1400" b="1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 decision making on interventions, allocations, and reductions of extractions </a:t>
                      </a:r>
                      <a:endParaRPr lang="en-US" sz="1400" b="1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19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83568" y="563488"/>
            <a:ext cx="70567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According to Chilean </a:t>
            </a:r>
            <a:r>
              <a:rPr lang="en-US" dirty="0" smtClean="0"/>
              <a:t>law (Constitution), </a:t>
            </a:r>
            <a:r>
              <a:rPr lang="en-US" dirty="0"/>
              <a:t>water is a national asset of public use in respect of which private entities and individuals may obtain water rights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Chile, </a:t>
            </a:r>
            <a:r>
              <a:rPr lang="en-US" dirty="0"/>
              <a:t>together with Australia, has become one of the world’s leading examples of how institutional reforms that treat water as an economic good improve water use efficiency and water </a:t>
            </a:r>
            <a:r>
              <a:rPr lang="en-US" dirty="0" smtClean="0"/>
              <a:t>allocation</a:t>
            </a:r>
            <a:r>
              <a:rPr lang="en-US" dirty="0"/>
              <a:t> </a:t>
            </a:r>
            <a:r>
              <a:rPr lang="en-US" dirty="0" smtClean="0"/>
              <a:t>(Water Code of 1981).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Water rights are property rights over the water that entitle the holders extract and use a certain flow of water as established by the General Water Bureau (</a:t>
            </a:r>
            <a:r>
              <a:rPr lang="en-US" dirty="0" err="1"/>
              <a:t>Dirección</a:t>
            </a:r>
            <a:r>
              <a:rPr lang="en-US" dirty="0"/>
              <a:t> General de </a:t>
            </a:r>
            <a:r>
              <a:rPr lang="en-US" dirty="0" err="1"/>
              <a:t>Aguas</a:t>
            </a:r>
            <a:r>
              <a:rPr lang="en-US" dirty="0"/>
              <a:t>, “DGA”), in the resolution granting the right.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</a:t>
            </a:r>
            <a:r>
              <a:rPr lang="en-US" dirty="0" smtClean="0"/>
              <a:t>ater </a:t>
            </a:r>
            <a:r>
              <a:rPr lang="en-US" dirty="0"/>
              <a:t>rights are private, tradable and completely separated from land rights.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Water </a:t>
            </a:r>
            <a:r>
              <a:rPr lang="en-US" dirty="0"/>
              <a:t>exchange is based upon a variety of instruments: water rights sales, leasing of water rights, leasing of turns, and spot market transactions. </a:t>
            </a:r>
            <a:endParaRPr lang="es-CL" dirty="0"/>
          </a:p>
        </p:txBody>
      </p:sp>
      <p:sp>
        <p:nvSpPr>
          <p:cNvPr id="4" name="CuadroTexto 3"/>
          <p:cNvSpPr txBox="1"/>
          <p:nvPr/>
        </p:nvSpPr>
        <p:spPr>
          <a:xfrm>
            <a:off x="295102" y="10182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Background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13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42822"/>
            <a:ext cx="3449369" cy="1814542"/>
          </a:xfrm>
          <a:prstGeom prst="rect">
            <a:avLst/>
          </a:prstGeom>
        </p:spPr>
      </p:pic>
      <p:pic>
        <p:nvPicPr>
          <p:cNvPr id="2053" name="Picture 5" descr="C:\Users\carlos.rubilar\Desktop\Laguna Aculeo\Fotos\IMG_40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026" y="2750093"/>
            <a:ext cx="2133611" cy="160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987824" y="260648"/>
            <a:ext cx="612068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 kern="1200">
                <a:solidFill>
                  <a:schemeClr val="tx1"/>
                </a:solidFill>
                <a:latin typeface="+mj-lt"/>
                <a:ea typeface="ヒラギノ角ゴ Pro W3" charset="-128"/>
                <a:cs typeface="ヒラギノ角ゴ Pro W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9pPr>
          </a:lstStyle>
          <a:p>
            <a:pPr algn="ctr" fontAlgn="base">
              <a:spcAft>
                <a:spcPct val="0"/>
              </a:spcAft>
            </a:pPr>
            <a:endParaRPr lang="es-ES_tradnl" altLang="es-CL" sz="2000" b="1" dirty="0" smtClean="0">
              <a:solidFill>
                <a:srgbClr val="FFFFFF"/>
              </a:solidFill>
              <a:latin typeface="Verdana" pitchFamily="34" charset="0"/>
              <a:ea typeface="ヒラギノ角ゴ Pro W3"/>
              <a:cs typeface="ヒラギノ角ゴ Pro W3"/>
              <a:sym typeface="Verdana Bold"/>
            </a:endParaRPr>
          </a:p>
          <a:p>
            <a:pPr algn="ctr" fontAlgn="base">
              <a:spcAft>
                <a:spcPct val="0"/>
              </a:spcAft>
            </a:pPr>
            <a:r>
              <a:rPr lang="en-US" altLang="es-CL" sz="3600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Water management in Chile</a:t>
            </a:r>
          </a:p>
          <a:p>
            <a:pPr algn="ctr" fontAlgn="base">
              <a:spcAft>
                <a:spcPct val="0"/>
              </a:spcAft>
            </a:pPr>
            <a:endParaRPr lang="es-ES_tradnl" altLang="es-CL" sz="2800" b="1" dirty="0" smtClean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3465650" y="4797152"/>
            <a:ext cx="509746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 charset="-128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ヒラギノ角ゴ Pro W3" charset="-128"/>
                <a:cs typeface="ヒラギノ角ゴ Pro W3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General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Directorate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 of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Waters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 (DGA-MOP)</a:t>
            </a: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endParaRPr lang="es-CL" altLang="es-CL" sz="2000" b="1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Oscar Cristi, </a:t>
            </a:r>
            <a:r>
              <a:rPr lang="es-CL" altLang="es-CL" sz="2000" b="1" dirty="0" err="1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Ph.D</a:t>
            </a: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.</a:t>
            </a:r>
          </a:p>
          <a:p>
            <a:pPr algn="r" fontAlgn="base">
              <a:spcAft>
                <a:spcPct val="0"/>
              </a:spcAft>
              <a:buFont typeface="Arial" pitchFamily="34" charset="0"/>
              <a:buNone/>
            </a:pPr>
            <a:r>
              <a:rPr lang="es-CL" altLang="es-CL" sz="2000" b="1" dirty="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General Director</a:t>
            </a:r>
          </a:p>
          <a:p>
            <a:pPr fontAlgn="base">
              <a:spcAft>
                <a:spcPct val="0"/>
              </a:spcAft>
              <a:buFont typeface="Arial" pitchFamily="34" charset="0"/>
              <a:buNone/>
            </a:pPr>
            <a:endParaRPr lang="es-CL" altLang="es-CL" sz="2000" dirty="0" smtClean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56366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46571066"/>
              </p:ext>
            </p:extLst>
          </p:nvPr>
        </p:nvGraphicFramePr>
        <p:xfrm>
          <a:off x="107504" y="1397000"/>
          <a:ext cx="903649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lecha doblada 7"/>
          <p:cNvSpPr/>
          <p:nvPr/>
        </p:nvSpPr>
        <p:spPr>
          <a:xfrm>
            <a:off x="1547664" y="1052736"/>
            <a:ext cx="216024" cy="1616206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29526" y="899701"/>
            <a:ext cx="2563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Non use fee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Ecological flows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Flecha doblada hacia arriba 12"/>
          <p:cNvSpPr/>
          <p:nvPr/>
        </p:nvSpPr>
        <p:spPr>
          <a:xfrm rot="5400000">
            <a:off x="-316132" y="5329771"/>
            <a:ext cx="1557221" cy="401877"/>
          </a:xfrm>
          <a:prstGeom prst="bentUpArrow">
            <a:avLst>
              <a:gd name="adj1" fmla="val 1281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Flecha doblada 14"/>
          <p:cNvSpPr/>
          <p:nvPr/>
        </p:nvSpPr>
        <p:spPr>
          <a:xfrm flipH="1" flipV="1">
            <a:off x="8568444" y="4673985"/>
            <a:ext cx="216024" cy="1635335"/>
          </a:xfrm>
          <a:prstGeom prst="bentArrow">
            <a:avLst>
              <a:gd name="adj1" fmla="val 28779"/>
              <a:gd name="adj2" fmla="val 25000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4536723" y="5509113"/>
            <a:ext cx="4067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Extraction measurement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Greater fees for illegal extraction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051720" y="2135850"/>
            <a:ext cx="40427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It has been modified 7 times/ 93 Articles</a:t>
            </a:r>
          </a:p>
          <a:p>
            <a:endParaRPr lang="es-CL" dirty="0">
              <a:solidFill>
                <a:schemeClr val="tx2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8000"/>
                    </a14:imgEffect>
                    <a14:imgEffect>
                      <a14:saturation sat="90000"/>
                    </a14:imgEffect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96752"/>
            <a:ext cx="100650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CONTAMOS CON UN CUERPO LEGAL</a:t>
            </a:r>
            <a:endParaRPr lang="es-ES_tradnl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1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imagenes central hidroelÃ©ctrica rap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332656"/>
            <a:ext cx="6983761" cy="405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16531" y="2349307"/>
            <a:ext cx="341522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1400" b="1" dirty="0"/>
          </a:p>
          <a:p>
            <a:endParaRPr lang="es-CL" sz="1400" dirty="0" smtClean="0"/>
          </a:p>
          <a:p>
            <a:endParaRPr lang="es-CL" sz="1400" dirty="0"/>
          </a:p>
          <a:p>
            <a:endParaRPr lang="es-CL" sz="1400" dirty="0" smtClean="0"/>
          </a:p>
          <a:p>
            <a:endParaRPr lang="es-CL" sz="1400" dirty="0"/>
          </a:p>
          <a:p>
            <a:endParaRPr lang="es-CL" sz="1400" dirty="0" smtClean="0"/>
          </a:p>
          <a:p>
            <a:r>
              <a:rPr lang="es-CL" sz="1400" dirty="0"/>
              <a:t> 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6983760" y="1916832"/>
            <a:ext cx="2160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>
                <a:solidFill>
                  <a:schemeClr val="accent1">
                    <a:lumMod val="75000"/>
                  </a:schemeClr>
                </a:solidFill>
              </a:rPr>
              <a:t>11.196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Non-consumptive Water rights</a:t>
            </a:r>
          </a:p>
          <a:p>
            <a:pPr algn="ctr"/>
            <a:r>
              <a:rPr lang="es-CL" sz="2000" b="1" dirty="0" err="1" smtClean="0">
                <a:solidFill>
                  <a:schemeClr val="tx2"/>
                </a:solidFill>
              </a:rPr>
              <a:t>Flow</a:t>
            </a:r>
            <a:r>
              <a:rPr lang="es-CL" sz="2000" b="1" dirty="0" smtClean="0">
                <a:solidFill>
                  <a:schemeClr val="tx2"/>
                </a:solidFill>
              </a:rPr>
              <a:t> of </a:t>
            </a:r>
            <a:r>
              <a:rPr lang="es-CL" sz="2000" b="1" dirty="0" smtClean="0">
                <a:solidFill>
                  <a:srgbClr val="FF0000"/>
                </a:solidFill>
              </a:rPr>
              <a:t>58.371.510 </a:t>
            </a:r>
            <a:r>
              <a:rPr lang="es-CL" sz="2000" b="1" dirty="0">
                <a:solidFill>
                  <a:srgbClr val="FF0000"/>
                </a:solidFill>
              </a:rPr>
              <a:t>l/s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3131840" y="4869160"/>
            <a:ext cx="33123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200" b="1" dirty="0">
                <a:solidFill>
                  <a:schemeClr val="accent1">
                    <a:lumMod val="75000"/>
                  </a:schemeClr>
                </a:solidFill>
              </a:rPr>
              <a:t>93.061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consumptive </a:t>
            </a:r>
            <a:r>
              <a:rPr lang="en-US" sz="2000" b="1" dirty="0">
                <a:solidFill>
                  <a:srgbClr val="FF0000"/>
                </a:solidFill>
              </a:rPr>
              <a:t>Water rights</a:t>
            </a:r>
          </a:p>
          <a:p>
            <a:pPr algn="ctr"/>
            <a:r>
              <a:rPr lang="es-CL" sz="2000" b="1" dirty="0" err="1" smtClean="0">
                <a:solidFill>
                  <a:schemeClr val="tx2"/>
                </a:solidFill>
              </a:rPr>
              <a:t>Flow</a:t>
            </a:r>
            <a:r>
              <a:rPr lang="es-CL" sz="2000" b="1" dirty="0" smtClean="0">
                <a:solidFill>
                  <a:schemeClr val="tx2"/>
                </a:solidFill>
              </a:rPr>
              <a:t> </a:t>
            </a:r>
            <a:r>
              <a:rPr lang="es-CL" sz="2000" b="1" dirty="0">
                <a:solidFill>
                  <a:schemeClr val="tx2"/>
                </a:solidFill>
              </a:rPr>
              <a:t>of</a:t>
            </a:r>
          </a:p>
          <a:p>
            <a:pPr algn="ctr"/>
            <a:r>
              <a:rPr lang="es-CL" sz="2000" b="1" dirty="0">
                <a:solidFill>
                  <a:schemeClr val="tx2"/>
                </a:solidFill>
              </a:rPr>
              <a:t>3.653.282 l/s</a:t>
            </a:r>
          </a:p>
          <a:p>
            <a:pPr algn="ctr"/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</a:rPr>
              <a:t>(33% are </a:t>
            </a:r>
            <a:r>
              <a:rPr lang="es-CL" sz="1200" b="1" dirty="0" err="1" smtClean="0">
                <a:solidFill>
                  <a:schemeClr val="accent1">
                    <a:lumMod val="75000"/>
                  </a:schemeClr>
                </a:solidFill>
              </a:rPr>
              <a:t>State</a:t>
            </a:r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accent1">
                    <a:lumMod val="75000"/>
                  </a:schemeClr>
                </a:solidFill>
              </a:rPr>
              <a:t>owned</a:t>
            </a:r>
            <a:r>
              <a:rPr lang="es-CL" sz="12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s-CL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AutoShape 4" descr="Imagen relaciona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7" name="AutoShape 8" descr="Imagen relacionad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425967"/>
            <a:ext cx="3190875" cy="1428750"/>
          </a:xfrm>
          <a:prstGeom prst="rect">
            <a:avLst/>
          </a:prstGeom>
        </p:spPr>
      </p:pic>
      <p:sp>
        <p:nvSpPr>
          <p:cNvPr id="10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DERECHOS DE APROVECHAMIENTO  EN EL CATASTRO PÚBLICO DE AGUAS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341152" y="4898073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Surface consumptive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Water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rights (flow)  are 6.5 times more than ground water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consumptive Water rights (flow) </a:t>
            </a:r>
          </a:p>
        </p:txBody>
      </p:sp>
    </p:spTree>
    <p:extLst>
      <p:ext uri="{BB962C8B-B14F-4D97-AF65-F5344CB8AC3E}">
        <p14:creationId xmlns:p14="http://schemas.microsoft.com/office/powerpoint/2010/main" val="206366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CuadroTexto"/>
          <p:cNvSpPr txBox="1"/>
          <p:nvPr/>
        </p:nvSpPr>
        <p:spPr>
          <a:xfrm>
            <a:off x="-21831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n-US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Challenges</a:t>
            </a:r>
            <a:endParaRPr lang="en-US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 descr="mapa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" t="1733" r="1756" b="10851"/>
          <a:stretch/>
        </p:blipFill>
        <p:spPr>
          <a:xfrm>
            <a:off x="43321" y="3068960"/>
            <a:ext cx="9120657" cy="2628239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539552" y="105273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iver flows have diminished</a:t>
            </a:r>
            <a:endParaRPr lang="en-US" dirty="0"/>
          </a:p>
        </p:txBody>
      </p:sp>
      <p:sp>
        <p:nvSpPr>
          <p:cNvPr id="4" name="Rectángulo 3"/>
          <p:cNvSpPr/>
          <p:nvPr/>
        </p:nvSpPr>
        <p:spPr>
          <a:xfrm>
            <a:off x="2123728" y="5301208"/>
            <a:ext cx="4572000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ES" dirty="0">
                <a:solidFill>
                  <a:srgbClr val="595959"/>
                </a:solidFill>
                <a:latin typeface="gobCL" pitchFamily="50" charset="0"/>
                <a:sym typeface="Helvetica Light"/>
              </a:rPr>
              <a:t>Notas: (1) </a:t>
            </a:r>
            <a:r>
              <a:rPr lang="en-US" dirty="0" smtClean="0">
                <a:solidFill>
                  <a:srgbClr val="595959"/>
                </a:solidFill>
                <a:latin typeface="gobCL" pitchFamily="50" charset="0"/>
                <a:sym typeface="Helvetica Light"/>
              </a:rPr>
              <a:t>Annual variation (%) of the flow in period 2013-2017 compared with the period 1981-2010 for each weather station</a:t>
            </a:r>
            <a:endParaRPr lang="en-US" sz="1100" dirty="0">
              <a:solidFill>
                <a:srgbClr val="595959"/>
              </a:solidFill>
              <a:latin typeface="gobCL" pitchFamily="50" charset="0"/>
              <a:sym typeface="Helvetica Ligh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16531" y="2349307"/>
            <a:ext cx="341522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1400" b="1" dirty="0"/>
          </a:p>
          <a:p>
            <a:endParaRPr lang="es-CL" sz="1400" dirty="0" smtClean="0"/>
          </a:p>
          <a:p>
            <a:endParaRPr lang="es-CL" sz="1400" dirty="0"/>
          </a:p>
          <a:p>
            <a:endParaRPr lang="es-CL" sz="1400" dirty="0" smtClean="0"/>
          </a:p>
          <a:p>
            <a:endParaRPr lang="es-CL" sz="1400" dirty="0"/>
          </a:p>
          <a:p>
            <a:endParaRPr lang="es-CL" sz="1400" dirty="0" smtClean="0"/>
          </a:p>
          <a:p>
            <a:r>
              <a:rPr lang="es-CL" sz="1400" dirty="0"/>
              <a:t> 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199160"/>
              </p:ext>
            </p:extLst>
          </p:nvPr>
        </p:nvGraphicFramePr>
        <p:xfrm>
          <a:off x="5292080" y="1124744"/>
          <a:ext cx="291340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04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3104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err="1" smtClean="0"/>
                        <a:t>Yer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err="1" smtClean="0"/>
                        <a:t>Population</a:t>
                      </a:r>
                      <a:r>
                        <a:rPr lang="es-CL" sz="1800" dirty="0" smtClean="0"/>
                        <a:t>  (</a:t>
                      </a:r>
                      <a:r>
                        <a:rPr lang="es-CL" sz="1800" dirty="0" err="1" smtClean="0"/>
                        <a:t>millions</a:t>
                      </a:r>
                      <a:r>
                        <a:rPr lang="es-CL" sz="1800" dirty="0" smtClean="0"/>
                        <a:t>)</a:t>
                      </a:r>
                      <a:endParaRPr lang="es-C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3203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1985</a:t>
                      </a:r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9.66</a:t>
                      </a:r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077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2014</a:t>
                      </a:r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16.50</a:t>
                      </a:r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5" name="14 Rectángulo"/>
          <p:cNvSpPr/>
          <p:nvPr/>
        </p:nvSpPr>
        <p:spPr>
          <a:xfrm>
            <a:off x="3419872" y="2848833"/>
            <a:ext cx="19442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b="1" dirty="0">
                <a:solidFill>
                  <a:schemeClr val="tx2"/>
                </a:solidFill>
              </a:rPr>
              <a:t>Human use in </a:t>
            </a:r>
            <a:r>
              <a:rPr lang="es-CL" sz="2000" b="1" dirty="0" smtClean="0">
                <a:solidFill>
                  <a:schemeClr val="tx2"/>
                </a:solidFill>
              </a:rPr>
              <a:t>rural </a:t>
            </a:r>
            <a:r>
              <a:rPr lang="es-CL" sz="2000" b="1" dirty="0" err="1">
                <a:solidFill>
                  <a:schemeClr val="tx2"/>
                </a:solidFill>
              </a:rPr>
              <a:t>areas</a:t>
            </a:r>
            <a:endParaRPr lang="es-CL" sz="2000" b="1" dirty="0">
              <a:solidFill>
                <a:schemeClr val="tx2"/>
              </a:solidFill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15971"/>
              </p:ext>
            </p:extLst>
          </p:nvPr>
        </p:nvGraphicFramePr>
        <p:xfrm>
          <a:off x="5292079" y="2708920"/>
          <a:ext cx="2913401" cy="1063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37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3952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CL" sz="18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Yer</a:t>
                      </a:r>
                      <a:endParaRPr lang="es-C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err="1" smtClean="0"/>
                        <a:t>Population</a:t>
                      </a:r>
                      <a:r>
                        <a:rPr lang="es-CL" sz="1800" dirty="0" smtClean="0"/>
                        <a:t>  (</a:t>
                      </a:r>
                      <a:r>
                        <a:rPr lang="es-CL" sz="1800" dirty="0" err="1" smtClean="0"/>
                        <a:t>millions</a:t>
                      </a:r>
                      <a:r>
                        <a:rPr lang="es-CL" sz="1800" dirty="0" smtClean="0"/>
                        <a:t>)</a:t>
                      </a:r>
                      <a:endParaRPr lang="es-CL" sz="18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9886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C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s-C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CL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lang="es-C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6204376" y="4317109"/>
            <a:ext cx="3514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>
                <a:solidFill>
                  <a:schemeClr val="tx2"/>
                </a:solidFill>
              </a:rPr>
              <a:t>Sistema </a:t>
            </a:r>
            <a:r>
              <a:rPr lang="es-CL" sz="2000" b="1" dirty="0" smtClean="0">
                <a:solidFill>
                  <a:schemeClr val="tx2"/>
                </a:solidFill>
              </a:rPr>
              <a:t>riego</a:t>
            </a:r>
            <a:endParaRPr lang="es-CL" sz="2000" b="1" dirty="0">
              <a:solidFill>
                <a:schemeClr val="tx2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4825" y="476672"/>
            <a:ext cx="8170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>
                <a:solidFill>
                  <a:schemeClr val="tx2"/>
                </a:solidFill>
              </a:rPr>
              <a:t>22,3 % of </a:t>
            </a:r>
            <a:r>
              <a:rPr lang="en-US" sz="3200" b="1" dirty="0" smtClean="0">
                <a:solidFill>
                  <a:schemeClr val="tx2"/>
                </a:solidFill>
              </a:rPr>
              <a:t>energy comes from sweet water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5" y="1416224"/>
            <a:ext cx="3169023" cy="201665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419872" y="1264657"/>
            <a:ext cx="18626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b="1" dirty="0" smtClean="0">
                <a:solidFill>
                  <a:schemeClr val="tx2"/>
                </a:solidFill>
              </a:rPr>
              <a:t>Human use in </a:t>
            </a:r>
            <a:r>
              <a:rPr lang="es-CL" sz="2000" b="1" dirty="0" err="1" smtClean="0">
                <a:solidFill>
                  <a:schemeClr val="tx2"/>
                </a:solidFill>
              </a:rPr>
              <a:t>urban</a:t>
            </a:r>
            <a:r>
              <a:rPr lang="es-CL" sz="2000" b="1" dirty="0" smtClean="0">
                <a:solidFill>
                  <a:schemeClr val="tx2"/>
                </a:solidFill>
              </a:rPr>
              <a:t> </a:t>
            </a:r>
            <a:r>
              <a:rPr lang="es-CL" sz="2000" b="1" dirty="0" err="1" smtClean="0">
                <a:solidFill>
                  <a:schemeClr val="tx2"/>
                </a:solidFill>
              </a:rPr>
              <a:t>areas</a:t>
            </a:r>
            <a:endParaRPr lang="es-CL" sz="2000" b="1" dirty="0">
              <a:solidFill>
                <a:schemeClr val="tx2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0261" y="3466748"/>
            <a:ext cx="5041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12% </a:t>
            </a:r>
            <a:r>
              <a:rPr lang="es-CL" sz="2800" b="1" dirty="0" err="1" smtClean="0">
                <a:solidFill>
                  <a:schemeClr val="tx2"/>
                </a:solidFill>
              </a:rPr>
              <a:t>is</a:t>
            </a:r>
            <a:r>
              <a:rPr lang="es-CL" sz="2800" b="1" dirty="0" smtClean="0">
                <a:solidFill>
                  <a:schemeClr val="tx2"/>
                </a:solidFill>
              </a:rPr>
              <a:t> </a:t>
            </a:r>
            <a:r>
              <a:rPr lang="es-CL" sz="2800" b="1" dirty="0" err="1" smtClean="0">
                <a:solidFill>
                  <a:schemeClr val="tx2"/>
                </a:solidFill>
              </a:rPr>
              <a:t>used</a:t>
            </a:r>
            <a:r>
              <a:rPr lang="es-CL" sz="2800" b="1" dirty="0" smtClean="0">
                <a:solidFill>
                  <a:schemeClr val="tx2"/>
                </a:solidFill>
              </a:rPr>
              <a:t> </a:t>
            </a:r>
            <a:r>
              <a:rPr lang="es-CL" sz="2800" b="1" dirty="0" err="1" smtClean="0">
                <a:solidFill>
                  <a:schemeClr val="tx2"/>
                </a:solidFill>
              </a:rPr>
              <a:t>for</a:t>
            </a:r>
            <a:r>
              <a:rPr lang="es-CL" sz="2800" b="1" dirty="0" smtClean="0">
                <a:solidFill>
                  <a:schemeClr val="tx2"/>
                </a:solidFill>
              </a:rPr>
              <a:t> human </a:t>
            </a:r>
            <a:r>
              <a:rPr lang="es-CL" sz="2800" b="1" dirty="0" err="1" smtClean="0">
                <a:solidFill>
                  <a:schemeClr val="tx2"/>
                </a:solidFill>
              </a:rPr>
              <a:t>consumption</a:t>
            </a:r>
            <a:endParaRPr lang="es-CL" sz="2800" b="1" dirty="0">
              <a:solidFill>
                <a:schemeClr val="tx2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49678"/>
            <a:ext cx="2079147" cy="1383578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-36512" y="5930116"/>
            <a:ext cx="242901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solidFill>
                  <a:schemeClr val="tx2"/>
                </a:solidFill>
              </a:rPr>
              <a:t>76% consumo</a:t>
            </a:r>
            <a:endParaRPr lang="es-CL" sz="2800" b="1" dirty="0">
              <a:solidFill>
                <a:schemeClr val="tx2"/>
              </a:solidFill>
            </a:endParaRPr>
          </a:p>
        </p:txBody>
      </p:sp>
      <p:sp>
        <p:nvSpPr>
          <p:cNvPr id="13" name="Flecha a la derecha con muesca 12"/>
          <p:cNvSpPr/>
          <p:nvPr/>
        </p:nvSpPr>
        <p:spPr>
          <a:xfrm>
            <a:off x="2291256" y="6000561"/>
            <a:ext cx="1056608" cy="380767"/>
          </a:xfrm>
          <a:prstGeom prst="notch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1" y="4328058"/>
            <a:ext cx="2111097" cy="1405198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3347864" y="5949280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CL"/>
            </a:defPPr>
            <a:lvl1pPr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CL" sz="2800" dirty="0"/>
              <a:t>14% </a:t>
            </a:r>
            <a:r>
              <a:rPr lang="es-CL" sz="2800" dirty="0" smtClean="0"/>
              <a:t>of GDP P</a:t>
            </a:r>
            <a:endParaRPr lang="es-CL" sz="2800" dirty="0"/>
          </a:p>
        </p:txBody>
      </p:sp>
      <p:graphicFrame>
        <p:nvGraphicFramePr>
          <p:cNvPr id="26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399476"/>
              </p:ext>
            </p:extLst>
          </p:nvPr>
        </p:nvGraphicFramePr>
        <p:xfrm>
          <a:off x="5282487" y="4073809"/>
          <a:ext cx="3465977" cy="222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96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807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800" b="1" dirty="0" err="1" smtClean="0">
                          <a:solidFill>
                            <a:schemeClr val="bg1"/>
                          </a:solidFill>
                        </a:rPr>
                        <a:t>Irrigated</a:t>
                      </a:r>
                      <a:r>
                        <a:rPr lang="es-CL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CL" sz="1800" b="1" baseline="0" dirty="0" err="1" smtClean="0">
                          <a:solidFill>
                            <a:schemeClr val="bg1"/>
                          </a:solidFill>
                        </a:rPr>
                        <a:t>area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800" dirty="0" smtClean="0"/>
                        <a:t>1997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CL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2007</a:t>
                      </a:r>
                      <a:endParaRPr lang="es-CL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737">
                <a:tc>
                  <a:txBody>
                    <a:bodyPr/>
                    <a:lstStyle/>
                    <a:p>
                      <a:r>
                        <a:rPr lang="es-CL" sz="1800" dirty="0" err="1" smtClean="0"/>
                        <a:t>Flood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91%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72%</a:t>
                      </a:r>
                      <a:endParaRPr lang="es-C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s-CL" sz="1800" dirty="0" err="1" smtClean="0"/>
                        <a:t>Mechanic</a:t>
                      </a:r>
                      <a:r>
                        <a:rPr lang="es-CL" sz="1800" baseline="0" dirty="0" smtClean="0"/>
                        <a:t> </a:t>
                      </a:r>
                      <a:r>
                        <a:rPr lang="es-CL" sz="1800" baseline="0" dirty="0" err="1" smtClean="0"/>
                        <a:t>irrigation</a:t>
                      </a:r>
                      <a:r>
                        <a:rPr lang="es-CL" sz="1800" baseline="0" dirty="0" smtClean="0"/>
                        <a:t> (</a:t>
                      </a:r>
                      <a:r>
                        <a:rPr lang="es-CL" sz="1800" baseline="0" dirty="0" err="1" smtClean="0"/>
                        <a:t>Drip</a:t>
                      </a:r>
                      <a:r>
                        <a:rPr lang="es-CL" sz="1800" baseline="0" dirty="0" smtClean="0"/>
                        <a:t>/ </a:t>
                      </a:r>
                      <a:r>
                        <a:rPr lang="es-CL" sz="1800" baseline="0" dirty="0" err="1" smtClean="0"/>
                        <a:t>Sprinkler</a:t>
                      </a:r>
                      <a:r>
                        <a:rPr lang="es-CL" sz="1800" baseline="0" dirty="0" smtClean="0"/>
                        <a:t>)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9%</a:t>
                      </a:r>
                      <a:endParaRPr lang="es-C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 smtClean="0"/>
                        <a:t>28%</a:t>
                      </a:r>
                      <a:endParaRPr lang="es-C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2627">
                <a:tc>
                  <a:txBody>
                    <a:bodyPr/>
                    <a:lstStyle/>
                    <a:p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L" sz="1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7" name="CuadroTexto 26"/>
          <p:cNvSpPr txBox="1"/>
          <p:nvPr/>
        </p:nvSpPr>
        <p:spPr>
          <a:xfrm>
            <a:off x="2123728" y="4437112"/>
            <a:ext cx="62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400" b="1" dirty="0" smtClean="0">
                <a:solidFill>
                  <a:srgbClr val="C00000"/>
                </a:solidFill>
              </a:rPr>
              <a:t>+</a:t>
            </a:r>
            <a:endParaRPr lang="es-CL" sz="5400" b="1" dirty="0">
              <a:solidFill>
                <a:srgbClr val="C00000"/>
              </a:solidFill>
            </a:endParaRPr>
          </a:p>
        </p:txBody>
      </p:sp>
      <p:sp>
        <p:nvSpPr>
          <p:cNvPr id="21" name="13 CuadroTexto"/>
          <p:cNvSpPr txBox="1"/>
          <p:nvPr/>
        </p:nvSpPr>
        <p:spPr>
          <a:xfrm>
            <a:off x="-11842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CONTRIBUCIÓN DEL AGUA AL PAÍS</a:t>
            </a:r>
          </a:p>
        </p:txBody>
      </p:sp>
    </p:spTree>
    <p:extLst>
      <p:ext uri="{BB962C8B-B14F-4D97-AF65-F5344CB8AC3E}">
        <p14:creationId xmlns:p14="http://schemas.microsoft.com/office/powerpoint/2010/main" val="227105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17" grpId="0"/>
      <p:bldP spid="4" grpId="0"/>
      <p:bldP spid="8" grpId="0"/>
      <p:bldP spid="23" grpId="0" animBg="1"/>
      <p:bldP spid="13" grpId="0" animBg="1"/>
      <p:bldP spid="22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3 Rectángulo"/>
          <p:cNvSpPr/>
          <p:nvPr/>
        </p:nvSpPr>
        <p:spPr>
          <a:xfrm>
            <a:off x="5508104" y="545194"/>
            <a:ext cx="3402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b="1" dirty="0" smtClean="0">
                <a:solidFill>
                  <a:srgbClr val="C00000"/>
                </a:solidFill>
                <a:latin typeface="+mj-lt"/>
              </a:rPr>
              <a:t>Maipo (3rd </a:t>
            </a:r>
            <a:r>
              <a:rPr lang="es-CL" sz="2400" b="1" dirty="0" err="1" smtClean="0">
                <a:solidFill>
                  <a:srgbClr val="C00000"/>
                </a:solidFill>
                <a:latin typeface="+mj-lt"/>
              </a:rPr>
              <a:t>section</a:t>
            </a:r>
            <a:r>
              <a:rPr lang="es-CL" sz="2400" b="1" dirty="0" smtClean="0">
                <a:solidFill>
                  <a:srgbClr val="C00000"/>
                </a:solidFill>
                <a:latin typeface="+mj-lt"/>
              </a:rPr>
              <a:t>) 2009-2013</a:t>
            </a:r>
          </a:p>
          <a:p>
            <a:r>
              <a:rPr lang="es-CL" sz="2400" b="1" dirty="0" smtClean="0">
                <a:solidFill>
                  <a:schemeClr val="tx2"/>
                </a:solidFill>
              </a:rPr>
              <a:t>782 </a:t>
            </a:r>
            <a:r>
              <a:rPr lang="es-CL" sz="2400" b="1" dirty="0" err="1" smtClean="0">
                <a:solidFill>
                  <a:schemeClr val="tx2"/>
                </a:solidFill>
              </a:rPr>
              <a:t>Water</a:t>
            </a:r>
            <a:r>
              <a:rPr lang="es-CL" sz="2400" b="1" dirty="0" smtClean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Rights</a:t>
            </a:r>
            <a:r>
              <a:rPr lang="es-CL" sz="2400" b="1" dirty="0" smtClean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Trades</a:t>
            </a:r>
            <a:endParaRPr lang="es-CL" sz="2400" b="1" dirty="0" smtClean="0">
              <a:solidFill>
                <a:schemeClr val="tx2"/>
              </a:solidFill>
            </a:endParaRPr>
          </a:p>
          <a:p>
            <a:r>
              <a:rPr lang="es-CL" sz="2400" b="1" dirty="0" smtClean="0">
                <a:solidFill>
                  <a:srgbClr val="C00000"/>
                </a:solidFill>
              </a:rPr>
              <a:t>USD 6,5 millones</a:t>
            </a:r>
            <a:endParaRPr lang="es-CL" dirty="0" smtClean="0">
              <a:solidFill>
                <a:srgbClr val="FF0000"/>
              </a:solidFill>
            </a:endParaRPr>
          </a:p>
        </p:txBody>
      </p:sp>
      <p:sp>
        <p:nvSpPr>
          <p:cNvPr id="6" name="25 CuadroTexto"/>
          <p:cNvSpPr txBox="1"/>
          <p:nvPr/>
        </p:nvSpPr>
        <p:spPr>
          <a:xfrm>
            <a:off x="5498261" y="3881590"/>
            <a:ext cx="34662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rgbClr val="C00000"/>
                </a:solidFill>
                <a:latin typeface="+mj-lt"/>
              </a:rPr>
              <a:t>Aconcagua (</a:t>
            </a:r>
            <a:r>
              <a:rPr lang="es-CL" sz="2400" b="1" dirty="0" smtClean="0">
                <a:solidFill>
                  <a:srgbClr val="C00000"/>
                </a:solidFill>
                <a:latin typeface="+mj-lt"/>
              </a:rPr>
              <a:t>4th </a:t>
            </a:r>
            <a:r>
              <a:rPr lang="es-CL" sz="2400" b="1" dirty="0" err="1" smtClean="0">
                <a:solidFill>
                  <a:srgbClr val="C00000"/>
                </a:solidFill>
                <a:latin typeface="+mj-lt"/>
              </a:rPr>
              <a:t>section</a:t>
            </a:r>
            <a:r>
              <a:rPr lang="es-CL" sz="2400" b="1" dirty="0" smtClean="0">
                <a:solidFill>
                  <a:srgbClr val="C00000"/>
                </a:solidFill>
                <a:latin typeface="+mj-lt"/>
              </a:rPr>
              <a:t>) </a:t>
            </a:r>
            <a:r>
              <a:rPr lang="es-CL" sz="2400" b="1" dirty="0">
                <a:solidFill>
                  <a:srgbClr val="C00000"/>
                </a:solidFill>
              </a:rPr>
              <a:t>2009-2013</a:t>
            </a:r>
          </a:p>
          <a:p>
            <a:r>
              <a:rPr lang="es-CL" sz="2400" b="1" dirty="0" smtClean="0">
                <a:solidFill>
                  <a:schemeClr val="tx2"/>
                </a:solidFill>
              </a:rPr>
              <a:t>473 </a:t>
            </a:r>
            <a:r>
              <a:rPr lang="es-CL" sz="2400" b="1" dirty="0" err="1">
                <a:solidFill>
                  <a:schemeClr val="tx2"/>
                </a:solidFill>
              </a:rPr>
              <a:t>Water</a:t>
            </a:r>
            <a:r>
              <a:rPr lang="es-CL" sz="2400" b="1" dirty="0">
                <a:solidFill>
                  <a:schemeClr val="tx2"/>
                </a:solidFill>
              </a:rPr>
              <a:t> </a:t>
            </a:r>
            <a:r>
              <a:rPr lang="es-CL" sz="2400" b="1" dirty="0" err="1">
                <a:solidFill>
                  <a:schemeClr val="tx2"/>
                </a:solidFill>
              </a:rPr>
              <a:t>Rights</a:t>
            </a:r>
            <a:r>
              <a:rPr lang="es-CL" sz="2400" b="1" dirty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Trades</a:t>
            </a:r>
            <a:r>
              <a:rPr lang="es-CL" sz="2400" b="1" dirty="0" smtClean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implies</a:t>
            </a:r>
            <a:r>
              <a:rPr lang="es-CL" sz="2400" dirty="0" smtClean="0">
                <a:solidFill>
                  <a:schemeClr val="tx2"/>
                </a:solidFill>
              </a:rPr>
              <a:t> </a:t>
            </a:r>
            <a:r>
              <a:rPr lang="es-CL" sz="2400" b="1" dirty="0" smtClean="0">
                <a:solidFill>
                  <a:schemeClr val="tx2"/>
                </a:solidFill>
              </a:rPr>
              <a:t>18% of  </a:t>
            </a:r>
            <a:r>
              <a:rPr lang="es-CL" sz="2400" b="1" dirty="0" err="1" smtClean="0">
                <a:solidFill>
                  <a:schemeClr val="tx2"/>
                </a:solidFill>
              </a:rPr>
              <a:t>granted</a:t>
            </a:r>
            <a:r>
              <a:rPr lang="es-CL" sz="2400" b="1" dirty="0" smtClean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Water</a:t>
            </a:r>
            <a:r>
              <a:rPr lang="es-CL" sz="2400" b="1" dirty="0" smtClean="0">
                <a:solidFill>
                  <a:schemeClr val="tx2"/>
                </a:solidFill>
              </a:rPr>
              <a:t> and 25</a:t>
            </a:r>
            <a:r>
              <a:rPr lang="es-CL" sz="2400" b="1" dirty="0">
                <a:solidFill>
                  <a:schemeClr val="tx2"/>
                </a:solidFill>
              </a:rPr>
              <a:t>% </a:t>
            </a:r>
            <a:r>
              <a:rPr lang="es-CL" sz="2400" b="1" dirty="0" smtClean="0">
                <a:solidFill>
                  <a:schemeClr val="tx2"/>
                </a:solidFill>
              </a:rPr>
              <a:t>of </a:t>
            </a:r>
            <a:r>
              <a:rPr lang="es-CL" sz="2400" b="1" dirty="0" err="1" smtClean="0">
                <a:solidFill>
                  <a:schemeClr val="tx2"/>
                </a:solidFill>
              </a:rPr>
              <a:t>granted</a:t>
            </a:r>
            <a:r>
              <a:rPr lang="es-CL" sz="2400" b="1" dirty="0" smtClean="0">
                <a:solidFill>
                  <a:schemeClr val="tx2"/>
                </a:solidFill>
              </a:rPr>
              <a:t> </a:t>
            </a:r>
            <a:r>
              <a:rPr lang="es-CL" sz="2400" b="1" dirty="0" err="1" smtClean="0">
                <a:solidFill>
                  <a:schemeClr val="tx2"/>
                </a:solidFill>
              </a:rPr>
              <a:t>flows</a:t>
            </a:r>
            <a:endParaRPr lang="es-CL" sz="2400" b="1" dirty="0">
              <a:solidFill>
                <a:schemeClr val="tx2"/>
              </a:solidFill>
            </a:endParaRPr>
          </a:p>
          <a:p>
            <a:r>
              <a:rPr lang="es-CL" sz="2400" b="1" dirty="0">
                <a:solidFill>
                  <a:srgbClr val="C00000"/>
                </a:solidFill>
              </a:rPr>
              <a:t>USD 5,9 millones</a:t>
            </a:r>
          </a:p>
          <a:p>
            <a:endParaRPr lang="es-CL" sz="2400" dirty="0"/>
          </a:p>
        </p:txBody>
      </p:sp>
      <p:pic>
        <p:nvPicPr>
          <p:cNvPr id="7" name="Picture 6" descr="Resultado de imagen para aconcagua rÃ­o cuarta secciÃ³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3610587"/>
            <a:ext cx="5314410" cy="327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13 CuadroTexto"/>
          <p:cNvSpPr txBox="1"/>
          <p:nvPr/>
        </p:nvSpPr>
        <p:spPr>
          <a:xfrm>
            <a:off x="-9859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ROL DEL </a:t>
            </a:r>
            <a:r>
              <a:rPr lang="es-ES_tradnl" altLang="es-CL" b="1" dirty="0" smtClean="0">
                <a:solidFill>
                  <a:srgbClr val="FFFFFF"/>
                </a:solidFill>
                <a:ea typeface="ヒラギノ角ゴ Pro W3"/>
                <a:cs typeface="ヒラギノ角ゴ Pro W3"/>
                <a:sym typeface="Verdana Bold"/>
              </a:rPr>
              <a:t>MERCADO</a:t>
            </a:r>
            <a:endParaRPr lang="es-ES_tradnl" altLang="es-CL" b="1" dirty="0">
              <a:solidFill>
                <a:srgbClr val="FFFFFF"/>
              </a:solidFill>
              <a:ea typeface="ヒラギノ角ゴ Pro W3"/>
              <a:cs typeface="ヒラギノ角ゴ Pro W3"/>
              <a:sym typeface="Verdana Bold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948"/>
            <a:ext cx="5314409" cy="353939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45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5713862" y="6337300"/>
            <a:ext cx="2133600" cy="193675"/>
          </a:xfrm>
        </p:spPr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6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 smtClean="0">
                <a:solidFill>
                  <a:srgbClr val="FFFFFF"/>
                </a:solidFill>
                <a:latin typeface="+mj-lt"/>
                <a:ea typeface="ヒラギノ角ゴ Pro W3"/>
                <a:cs typeface="ヒラギノ角ゴ Pro W3"/>
                <a:sym typeface="Verdana Bold"/>
              </a:rPr>
              <a:t>ESPECULACIÓN: PATENTES POR NO USO DE DERECHOS (PNU)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628"/>
            <a:ext cx="8388424" cy="5742756"/>
          </a:xfrm>
          <a:prstGeom prst="rect">
            <a:avLst/>
          </a:prstGeom>
          <a:ln>
            <a:noFill/>
          </a:ln>
        </p:spPr>
      </p:pic>
      <p:sp>
        <p:nvSpPr>
          <p:cNvPr id="10" name="23 CuadroTexto"/>
          <p:cNvSpPr txBox="1"/>
          <p:nvPr/>
        </p:nvSpPr>
        <p:spPr>
          <a:xfrm>
            <a:off x="0" y="450317"/>
            <a:ext cx="8388424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Indebtedness of 31% y 48% for patents 2015 y 2016                                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(US$ 24 and US$36 millions)</a:t>
            </a:r>
          </a:p>
          <a:p>
            <a:endParaRPr lang="en-US" sz="800" dirty="0" smtClean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New attribution of DGA that allows inscription in CBR.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DGA is incorporated in an online system of debtors in the Treasury Department.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23 CuadroTexto"/>
          <p:cNvSpPr txBox="1"/>
          <p:nvPr/>
        </p:nvSpPr>
        <p:spPr>
          <a:xfrm>
            <a:off x="6444208" y="3205425"/>
            <a:ext cx="222801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For each $1 expended in ST 21 and ST 22 from DGA’s budget within 2010 and 2017, the service has collected $2.1 only in matters of enforcement.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" name="23 CuadroTexto"/>
          <p:cNvSpPr txBox="1"/>
          <p:nvPr/>
        </p:nvSpPr>
        <p:spPr>
          <a:xfrm>
            <a:off x="7164288" y="6366520"/>
            <a:ext cx="98336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chemeClr val="tx2"/>
                </a:solidFill>
              </a:rPr>
              <a:t>Projection 2018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12" name="23 CuadroTexto"/>
          <p:cNvSpPr txBox="1"/>
          <p:nvPr/>
        </p:nvSpPr>
        <p:spPr>
          <a:xfrm>
            <a:off x="2123728" y="6625461"/>
            <a:ext cx="273630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/>
                </a:solidFill>
              </a:rPr>
              <a:t>Amount charged in patents  for not using water rights (CLP$)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13" name="23 CuadroTexto"/>
          <p:cNvSpPr txBox="1"/>
          <p:nvPr/>
        </p:nvSpPr>
        <p:spPr>
          <a:xfrm>
            <a:off x="5076056" y="6608368"/>
            <a:ext cx="273630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/>
                </a:solidFill>
              </a:rPr>
              <a:t>Money collected for not using water rights (CLP$)</a:t>
            </a:r>
            <a:endParaRPr lang="en-US" sz="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4506A-76A3-441D-AAE1-DC6B23E9E401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sp>
        <p:nvSpPr>
          <p:cNvPr id="8" name="13 CuadroTexto"/>
          <p:cNvSpPr txBox="1"/>
          <p:nvPr/>
        </p:nvSpPr>
        <p:spPr>
          <a:xfrm>
            <a:off x="0" y="0"/>
            <a:ext cx="824440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just" fontAlgn="base">
              <a:spcAft>
                <a:spcPct val="0"/>
              </a:spcAft>
            </a:pPr>
            <a:r>
              <a:rPr lang="es-ES_tradnl" altLang="es-CL" b="1" dirty="0" smtClean="0">
                <a:solidFill>
                  <a:srgbClr val="FFFFFF"/>
                </a:solidFill>
                <a:latin typeface="+mj-lt"/>
                <a:ea typeface="ヒラギノ角ゴ Pro W3"/>
                <a:cs typeface="ヒラギノ角ゴ Pro W3"/>
                <a:sym typeface="Verdana Bold"/>
              </a:rPr>
              <a:t>ESPECULACIÓN Y PATENTES POR NO USO DE DERECHOS (PNU)</a:t>
            </a:r>
          </a:p>
        </p:txBody>
      </p:sp>
      <p:sp>
        <p:nvSpPr>
          <p:cNvPr id="10" name="Rectángulo 2"/>
          <p:cNvSpPr/>
          <p:nvPr/>
        </p:nvSpPr>
        <p:spPr>
          <a:xfrm>
            <a:off x="526829" y="4941168"/>
            <a:ext cx="8208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CL" b="1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s-CL" b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DAA </a:t>
            </a:r>
            <a:r>
              <a:rPr lang="es-CL" b="1" u="sng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Consuntivos </a:t>
            </a:r>
            <a:r>
              <a:rPr lang="es-CL" b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utilizados íntegramente en </a:t>
            </a:r>
            <a:r>
              <a:rPr lang="es-C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2018</a:t>
            </a:r>
            <a:endParaRPr lang="es-CL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s-C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s-CL" b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es-CL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2.328  DAA / Caudales equivalentes: 24.293.502 l/s </a:t>
            </a:r>
          </a:p>
          <a:p>
            <a:r>
              <a:rPr lang="es-CL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     		 (42% del caudal otorgado como No </a:t>
            </a:r>
            <a:r>
              <a:rPr lang="es-CL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s-CL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onsuntivo)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669" y="548680"/>
            <a:ext cx="7450731" cy="422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922187" cy="48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23 CuadroTexto"/>
          <p:cNvSpPr txBox="1"/>
          <p:nvPr/>
        </p:nvSpPr>
        <p:spPr>
          <a:xfrm>
            <a:off x="35496" y="35332"/>
            <a:ext cx="59766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Speculation and patents for not using water rights (PNU)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23 CuadroTexto"/>
          <p:cNvSpPr txBox="1"/>
          <p:nvPr/>
        </p:nvSpPr>
        <p:spPr>
          <a:xfrm>
            <a:off x="1259632" y="836712"/>
            <a:ext cx="64087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Quitted water rights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23 CuadroTexto"/>
          <p:cNvSpPr txBox="1"/>
          <p:nvPr/>
        </p:nvSpPr>
        <p:spPr>
          <a:xfrm>
            <a:off x="1062691" y="1592433"/>
            <a:ext cx="10618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Regions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" name="23 CuadroTexto"/>
          <p:cNvSpPr txBox="1"/>
          <p:nvPr/>
        </p:nvSpPr>
        <p:spPr>
          <a:xfrm>
            <a:off x="2411760" y="1412776"/>
            <a:ext cx="14401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N° Non consumptive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3" name="23 CuadroTexto"/>
          <p:cNvSpPr txBox="1"/>
          <p:nvPr/>
        </p:nvSpPr>
        <p:spPr>
          <a:xfrm>
            <a:off x="4021888" y="1426912"/>
            <a:ext cx="27103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Monthly average flow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4" name="23 CuadroTexto"/>
          <p:cNvSpPr txBox="1"/>
          <p:nvPr/>
        </p:nvSpPr>
        <p:spPr>
          <a:xfrm>
            <a:off x="7195810" y="1577031"/>
            <a:ext cx="8325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%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" name="23 CuadroTexto"/>
          <p:cNvSpPr txBox="1"/>
          <p:nvPr/>
        </p:nvSpPr>
        <p:spPr>
          <a:xfrm>
            <a:off x="1331893" y="4941168"/>
            <a:ext cx="662448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Non consumptive water rights that are not in use during 2018: 2,328 (equivalent to 24,293,502 l/s, 42% of the granted non consumptive rights)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29774</TotalTime>
  <Words>1274</Words>
  <Application>Microsoft Office PowerPoint</Application>
  <PresentationFormat>Presentación en pantalla (4:3)</PresentationFormat>
  <Paragraphs>260</Paragraphs>
  <Slides>20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8</vt:i4>
      </vt:variant>
      <vt:variant>
        <vt:lpstr>Títulos de diapositiva</vt:lpstr>
      </vt:variant>
      <vt:variant>
        <vt:i4>20</vt:i4>
      </vt:variant>
    </vt:vector>
  </HeadingPairs>
  <TitlesOfParts>
    <vt:vector size="37" baseType="lpstr">
      <vt:lpstr>Arial</vt:lpstr>
      <vt:lpstr>Calibri</vt:lpstr>
      <vt:lpstr>gobCL</vt:lpstr>
      <vt:lpstr>Helvetica Light</vt:lpstr>
      <vt:lpstr>Times New Roman</vt:lpstr>
      <vt:lpstr>Verdana</vt:lpstr>
      <vt:lpstr>Verdana Bold</vt:lpstr>
      <vt:lpstr>Wingdings</vt:lpstr>
      <vt:lpstr>ヒラギノ角ゴ Pro W3</vt:lpstr>
      <vt:lpstr>5_Office Theme</vt:lpstr>
      <vt:lpstr>3_Office Theme</vt:lpstr>
      <vt:lpstr>2_Office Theme</vt:lpstr>
      <vt:lpstr>4_Office Theme</vt:lpstr>
      <vt:lpstr>1_Office Theme</vt:lpstr>
      <vt:lpstr>Office Theme</vt:lpstr>
      <vt:lpstr>Diseño predeterminado</vt:lpstr>
      <vt:lpstr>1_Diseño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 Lillo Zenteno (DGA)</dc:creator>
  <cp:lastModifiedBy>Oscar Cristi Marfil (DGA)</cp:lastModifiedBy>
  <cp:revision>505</cp:revision>
  <cp:lastPrinted>2018-07-19T19:08:56Z</cp:lastPrinted>
  <dcterms:created xsi:type="dcterms:W3CDTF">2016-06-10T21:11:41Z</dcterms:created>
  <dcterms:modified xsi:type="dcterms:W3CDTF">2019-05-06T19:10:46Z</dcterms:modified>
</cp:coreProperties>
</file>