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2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53463-53AD-42EC-8B44-7889530673D3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F42310-43BC-4CF5-AADE-1E57A35DB1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81264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915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6771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253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1462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13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36254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1205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27846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24474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5750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2571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3CC0117-7088-4B3A-951D-A8A370675596}" type="datetimeFigureOut">
              <a:rPr lang="es-CL" smtClean="0"/>
              <a:t>07-05-2019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3A267B0-22E0-4742-A2E7-6199299120B0}" type="slidenum">
              <a:rPr lang="es-CL" smtClean="0"/>
              <a:t>‹Nº›</a:t>
            </a:fld>
            <a:endParaRPr lang="es-C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809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B700448C-8E26-4465-B012-9CD0AD9ED6B6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9144000" cy="3508513"/>
            <a:chOff x="0" y="0"/>
            <a:chExt cx="5561330" cy="5404485"/>
          </a:xfrm>
        </p:grpSpPr>
        <p:sp>
          <p:nvSpPr>
            <p:cNvPr id="3" name="Forma libre 10">
              <a:extLst>
                <a:ext uri="{FF2B5EF4-FFF2-40B4-BE49-F238E27FC236}">
                  <a16:creationId xmlns:a16="http://schemas.microsoft.com/office/drawing/2014/main" id="{C5F22B47-915B-4F40-A377-31E154144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557520" cy="5404485"/>
            </a:xfrm>
            <a:custGeom>
              <a:avLst/>
              <a:gdLst>
                <a:gd name="T0" fmla="*/ 0 w 720"/>
                <a:gd name="T1" fmla="*/ 0 h 700"/>
                <a:gd name="T2" fmla="*/ 0 w 720"/>
                <a:gd name="T3" fmla="*/ 644 h 700"/>
                <a:gd name="T4" fmla="*/ 113 w 720"/>
                <a:gd name="T5" fmla="*/ 665 h 700"/>
                <a:gd name="T6" fmla="*/ 720 w 720"/>
                <a:gd name="T7" fmla="*/ 644 h 700"/>
                <a:gd name="T8" fmla="*/ 720 w 720"/>
                <a:gd name="T9" fmla="*/ 617 h 700"/>
                <a:gd name="T10" fmla="*/ 720 w 720"/>
                <a:gd name="T11" fmla="*/ 0 h 700"/>
                <a:gd name="T12" fmla="*/ 0 w 720"/>
                <a:gd name="T1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700">
                  <a:moveTo>
                    <a:pt x="0" y="0"/>
                  </a:moveTo>
                  <a:cubicBezTo>
                    <a:pt x="0" y="644"/>
                    <a:pt x="0" y="644"/>
                    <a:pt x="0" y="644"/>
                  </a:cubicBezTo>
                  <a:cubicBezTo>
                    <a:pt x="23" y="650"/>
                    <a:pt x="62" y="658"/>
                    <a:pt x="113" y="665"/>
                  </a:cubicBezTo>
                  <a:cubicBezTo>
                    <a:pt x="250" y="685"/>
                    <a:pt x="476" y="700"/>
                    <a:pt x="720" y="644"/>
                  </a:cubicBezTo>
                  <a:cubicBezTo>
                    <a:pt x="720" y="617"/>
                    <a:pt x="720" y="617"/>
                    <a:pt x="720" y="617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0">
              <a:scrgbClr r="0" g="0" b="0"/>
            </a:lnRef>
            <a:fillRef idx="1003">
              <a:schemeClr val="dk2"/>
            </a:fillRef>
            <a:effectRef idx="0">
              <a:scrgbClr r="0" g="0" b="0"/>
            </a:effectRef>
            <a:fontRef idx="major"/>
          </p:style>
          <p:txBody>
            <a:bodyPr rot="0" vert="horz" wrap="square" lIns="685800" tIns="822960" rIns="822960" bIns="822960" anchor="ctr" anchorCtr="0" upright="1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es-CL" b="1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</a:t>
              </a:r>
              <a:endParaRPr lang="es-CL" sz="825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Forma libre 11">
              <a:extLst>
                <a:ext uri="{FF2B5EF4-FFF2-40B4-BE49-F238E27FC236}">
                  <a16:creationId xmlns:a16="http://schemas.microsoft.com/office/drawing/2014/main" id="{59058FC5-EF15-4180-93DE-0291E862B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300" y="4769783"/>
              <a:ext cx="4685030" cy="509905"/>
            </a:xfrm>
            <a:custGeom>
              <a:avLst/>
              <a:gdLst>
                <a:gd name="T0" fmla="*/ 607 w 607"/>
                <a:gd name="T1" fmla="*/ 0 h 66"/>
                <a:gd name="T2" fmla="*/ 176 w 607"/>
                <a:gd name="T3" fmla="*/ 57 h 66"/>
                <a:gd name="T4" fmla="*/ 0 w 607"/>
                <a:gd name="T5" fmla="*/ 48 h 66"/>
                <a:gd name="T6" fmla="*/ 251 w 607"/>
                <a:gd name="T7" fmla="*/ 66 h 66"/>
                <a:gd name="T8" fmla="*/ 607 w 607"/>
                <a:gd name="T9" fmla="*/ 27 h 66"/>
                <a:gd name="T10" fmla="*/ 607 w 6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7" h="66">
                  <a:moveTo>
                    <a:pt x="607" y="0"/>
                  </a:moveTo>
                  <a:cubicBezTo>
                    <a:pt x="450" y="44"/>
                    <a:pt x="300" y="57"/>
                    <a:pt x="176" y="57"/>
                  </a:cubicBezTo>
                  <a:cubicBezTo>
                    <a:pt x="109" y="57"/>
                    <a:pt x="49" y="53"/>
                    <a:pt x="0" y="48"/>
                  </a:cubicBezTo>
                  <a:cubicBezTo>
                    <a:pt x="66" y="58"/>
                    <a:pt x="152" y="66"/>
                    <a:pt x="251" y="66"/>
                  </a:cubicBezTo>
                  <a:cubicBezTo>
                    <a:pt x="358" y="66"/>
                    <a:pt x="480" y="56"/>
                    <a:pt x="607" y="27"/>
                  </a:cubicBezTo>
                  <a:cubicBezTo>
                    <a:pt x="607" y="0"/>
                    <a:pt x="607" y="0"/>
                    <a:pt x="607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68580" tIns="34290" rIns="68580" bIns="34290" anchor="b" anchorCtr="0" upright="1">
              <a:noAutofit/>
            </a:bodyPr>
            <a:lstStyle/>
            <a:p>
              <a:endParaRPr lang="es-CL" sz="1350"/>
            </a:p>
          </p:txBody>
        </p:sp>
      </p:grpSp>
      <p:pic>
        <p:nvPicPr>
          <p:cNvPr id="5" name="Imagen 4" descr="C:\Users\acastro\AppData\Local\Microsoft\Windows\Temporary Internet Files\Content.Outlook\OFL1M3C4\Logo interno 1 color (002).png">
            <a:extLst>
              <a:ext uri="{FF2B5EF4-FFF2-40B4-BE49-F238E27FC236}">
                <a16:creationId xmlns:a16="http://schemas.microsoft.com/office/drawing/2014/main" id="{6C065A9D-D57E-4929-9CFC-C0ABDE8D942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873" y="4630020"/>
            <a:ext cx="3564255" cy="79676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6ED1862-13E8-49AB-B3AF-9581A128EA61}"/>
              </a:ext>
            </a:extLst>
          </p:cNvPr>
          <p:cNvSpPr txBox="1"/>
          <p:nvPr/>
        </p:nvSpPr>
        <p:spPr>
          <a:xfrm>
            <a:off x="-3132" y="1155567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MEDIDAS DE SEGURIDAD </a:t>
            </a:r>
          </a:p>
          <a:p>
            <a:pPr algn="ctr"/>
            <a:r>
              <a:rPr lang="es-CL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ESVAL S.A</a:t>
            </a:r>
          </a:p>
        </p:txBody>
      </p:sp>
    </p:spTree>
    <p:extLst>
      <p:ext uri="{BB962C8B-B14F-4D97-AF65-F5344CB8AC3E}">
        <p14:creationId xmlns:p14="http://schemas.microsoft.com/office/powerpoint/2010/main" val="71420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EBF8A7-5FC3-4D91-A58D-EE3F4D76CE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3D26AFC-1766-4ACB-81F0-2E85602828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06C466D-C0B9-42DF-9509-2B5EA8E0C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4" y="0"/>
            <a:ext cx="9150872" cy="6702803"/>
          </a:xfrm>
          <a:prstGeom prst="rect">
            <a:avLst/>
          </a:prstGeom>
        </p:spPr>
      </p:pic>
      <p:sp>
        <p:nvSpPr>
          <p:cNvPr id="5" name="Estrella: 5 puntas 4">
            <a:extLst>
              <a:ext uri="{FF2B5EF4-FFF2-40B4-BE49-F238E27FC236}">
                <a16:creationId xmlns:a16="http://schemas.microsoft.com/office/drawing/2014/main" id="{CBD610D5-AFD3-4701-A6CA-C224C8092E62}"/>
              </a:ext>
            </a:extLst>
          </p:cNvPr>
          <p:cNvSpPr/>
          <p:nvPr/>
        </p:nvSpPr>
        <p:spPr>
          <a:xfrm>
            <a:off x="6423870" y="528942"/>
            <a:ext cx="434130" cy="338586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L" sz="1350"/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ABDE695B-3AB9-49D8-8DE9-7167BEBD9C98}"/>
              </a:ext>
            </a:extLst>
          </p:cNvPr>
          <p:cNvCxnSpPr>
            <a:cxnSpLocks/>
          </p:cNvCxnSpPr>
          <p:nvPr/>
        </p:nvCxnSpPr>
        <p:spPr>
          <a:xfrm flipH="1">
            <a:off x="1752744" y="5681928"/>
            <a:ext cx="735363" cy="711275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8FF2D9F-A862-4C63-882C-740FE9B46113}"/>
              </a:ext>
            </a:extLst>
          </p:cNvPr>
          <p:cNvSpPr txBox="1"/>
          <p:nvPr/>
        </p:nvSpPr>
        <p:spPr>
          <a:xfrm>
            <a:off x="151002" y="464797"/>
            <a:ext cx="3716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u="sng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Ruta de evacuación </a:t>
            </a:r>
          </a:p>
          <a:p>
            <a:r>
              <a:rPr lang="es-CL" sz="2400" u="sng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Club de Yates Recreo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D37E0818-B68A-4510-B403-159F8A81849B}"/>
              </a:ext>
            </a:extLst>
          </p:cNvPr>
          <p:cNvSpPr/>
          <p:nvPr/>
        </p:nvSpPr>
        <p:spPr>
          <a:xfrm>
            <a:off x="2175723" y="5318159"/>
            <a:ext cx="928203" cy="74871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L" sz="1350" dirty="0"/>
              <a:t>Zona Segura</a:t>
            </a:r>
          </a:p>
        </p:txBody>
      </p:sp>
    </p:spTree>
    <p:extLst>
      <p:ext uri="{BB962C8B-B14F-4D97-AF65-F5344CB8AC3E}">
        <p14:creationId xmlns:p14="http://schemas.microsoft.com/office/powerpoint/2010/main" val="601167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FCEF30-6DA1-4A8A-AB94-814DA1BCB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>
                <a:solidFill>
                  <a:schemeClr val="accent1"/>
                </a:solidFill>
              </a:rPr>
              <a:t>PTAS Loma Larga</a:t>
            </a:r>
            <a:br>
              <a:rPr lang="es-CL" dirty="0">
                <a:solidFill>
                  <a:schemeClr val="accent1"/>
                </a:solidFill>
              </a:rPr>
            </a:br>
            <a:r>
              <a:rPr lang="es-CL" dirty="0">
                <a:solidFill>
                  <a:schemeClr val="accent1"/>
                </a:solidFill>
              </a:rPr>
              <a:t>Riesgos y medidas preventivas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C8B2C6A-04BE-46AA-8148-44902C7488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368" y="2000774"/>
            <a:ext cx="4315632" cy="4023360"/>
          </a:xfrm>
        </p:spPr>
        <p:txBody>
          <a:bodyPr/>
          <a:lstStyle/>
          <a:p>
            <a:r>
              <a:rPr lang="es-CL" b="1" u="sng" dirty="0"/>
              <a:t>RIESGOS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CL" dirty="0"/>
              <a:t> CAÍDAS AL MISMO Y DISTINTO NIVEL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CL" dirty="0"/>
              <a:t> GASES TÓXICOS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CL" dirty="0"/>
              <a:t> MAREJADAS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CL" dirty="0"/>
              <a:t> CAÍDAS DE MATERIAL DESDE ALTURA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403926E7-7C4C-4826-AA6A-80F06CC176CA}"/>
              </a:ext>
            </a:extLst>
          </p:cNvPr>
          <p:cNvSpPr txBox="1">
            <a:spLocks/>
          </p:cNvSpPr>
          <p:nvPr/>
        </p:nvSpPr>
        <p:spPr>
          <a:xfrm>
            <a:off x="4572001" y="2000774"/>
            <a:ext cx="4315634" cy="4023360"/>
          </a:xfrm>
          <a:prstGeom prst="rect">
            <a:avLst/>
          </a:prstGeom>
        </p:spPr>
        <p:txBody>
          <a:bodyPr vert="horz" lIns="45720" tIns="45720" rIns="4572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b="1" u="sng" dirty="0"/>
              <a:t>MEDIDAS PREVENTIVAS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CL" dirty="0"/>
              <a:t> TRANSITAR POR ÁREAS ESTABLECIDAS SIGUIENDO AL GUÍA DEL RECINTO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CL" dirty="0"/>
              <a:t> AL INGRESAR A LA CAVERNA HACERLO CON EQUIPO MONITOR DE GASES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CL" dirty="0"/>
              <a:t> EVALUAR PREVIO INGRESO A PLANTA POSIBLES CAMBIOS CLIMÁTICOS.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CL" dirty="0"/>
              <a:t> USO DE ELEMENTOS DE PROTECCIÓN PERSONAL EN TODO MOMENTO (CASCO, CALZADO DE SEGURIDAD, PUNTERAS)</a:t>
            </a:r>
          </a:p>
        </p:txBody>
      </p:sp>
    </p:spTree>
    <p:extLst>
      <p:ext uri="{BB962C8B-B14F-4D97-AF65-F5344CB8AC3E}">
        <p14:creationId xmlns:p14="http://schemas.microsoft.com/office/powerpoint/2010/main" val="161567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2FD0C2-59CB-4F55-A069-8FD3DF4CF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1D9A99-202E-440E-B516-8B555434A5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3645295-15F3-43F6-9923-C2D33E58C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552BFE7F-AC9B-4BA1-AB36-923E965FB4E7}"/>
              </a:ext>
            </a:extLst>
          </p:cNvPr>
          <p:cNvCxnSpPr>
            <a:cxnSpLocks/>
          </p:cNvCxnSpPr>
          <p:nvPr/>
        </p:nvCxnSpPr>
        <p:spPr>
          <a:xfrm flipH="1">
            <a:off x="4437221" y="1811040"/>
            <a:ext cx="735363" cy="711275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ipse 5">
            <a:extLst>
              <a:ext uri="{FF2B5EF4-FFF2-40B4-BE49-F238E27FC236}">
                <a16:creationId xmlns:a16="http://schemas.microsoft.com/office/drawing/2014/main" id="{C62692D4-E60E-48F5-B12E-FCC4DECDDBDB}"/>
              </a:ext>
            </a:extLst>
          </p:cNvPr>
          <p:cNvSpPr/>
          <p:nvPr/>
        </p:nvSpPr>
        <p:spPr>
          <a:xfrm>
            <a:off x="4860200" y="1447271"/>
            <a:ext cx="928203" cy="74871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L" sz="1350" dirty="0"/>
              <a:t>Zona Segura</a:t>
            </a:r>
          </a:p>
        </p:txBody>
      </p:sp>
      <p:sp>
        <p:nvSpPr>
          <p:cNvPr id="7" name="Estrella: 5 puntas 6">
            <a:extLst>
              <a:ext uri="{FF2B5EF4-FFF2-40B4-BE49-F238E27FC236}">
                <a16:creationId xmlns:a16="http://schemas.microsoft.com/office/drawing/2014/main" id="{19ED3D05-3D66-4836-9734-4546641883B7}"/>
              </a:ext>
            </a:extLst>
          </p:cNvPr>
          <p:cNvSpPr/>
          <p:nvPr/>
        </p:nvSpPr>
        <p:spPr>
          <a:xfrm>
            <a:off x="3907171" y="4130402"/>
            <a:ext cx="421547" cy="334556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L" sz="135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7312EBD-215A-40BC-BEDF-17E4DF54DE5C}"/>
              </a:ext>
            </a:extLst>
          </p:cNvPr>
          <p:cNvSpPr txBox="1"/>
          <p:nvPr/>
        </p:nvSpPr>
        <p:spPr>
          <a:xfrm>
            <a:off x="1539429" y="3182700"/>
            <a:ext cx="1616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PTAS </a:t>
            </a:r>
          </a:p>
          <a:p>
            <a:r>
              <a:rPr lang="es-CL" dirty="0">
                <a:solidFill>
                  <a:schemeClr val="bg1"/>
                </a:solidFill>
              </a:rPr>
              <a:t>LOMA LARGA</a:t>
            </a: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AD116BC8-D46C-4A31-830A-E3E6FFC9850F}"/>
              </a:ext>
            </a:extLst>
          </p:cNvPr>
          <p:cNvCxnSpPr>
            <a:cxnSpLocks/>
          </p:cNvCxnSpPr>
          <p:nvPr/>
        </p:nvCxnSpPr>
        <p:spPr>
          <a:xfrm>
            <a:off x="2731049" y="3818627"/>
            <a:ext cx="1037441" cy="426466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FF120D4-D937-4609-A9A9-A4C3D3175B6E}"/>
              </a:ext>
            </a:extLst>
          </p:cNvPr>
          <p:cNvSpPr/>
          <p:nvPr/>
        </p:nvSpPr>
        <p:spPr>
          <a:xfrm>
            <a:off x="1283516" y="2522315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E338C6E3-598C-44C4-A846-3B40849CC254}"/>
              </a:ext>
            </a:extLst>
          </p:cNvPr>
          <p:cNvSpPr/>
          <p:nvPr/>
        </p:nvSpPr>
        <p:spPr>
          <a:xfrm>
            <a:off x="4039556" y="3856213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B0E66379-C643-447A-BDCB-BCFA8F695F41}"/>
              </a:ext>
            </a:extLst>
          </p:cNvPr>
          <p:cNvSpPr/>
          <p:nvPr/>
        </p:nvSpPr>
        <p:spPr>
          <a:xfrm>
            <a:off x="4039556" y="3696259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0D0F909-A527-4FB4-A49D-D52843BBB1DE}"/>
              </a:ext>
            </a:extLst>
          </p:cNvPr>
          <p:cNvSpPr/>
          <p:nvPr/>
        </p:nvSpPr>
        <p:spPr>
          <a:xfrm>
            <a:off x="4039555" y="3540897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62D5240A-BA6E-4A42-8423-5549C6A2BF0C}"/>
              </a:ext>
            </a:extLst>
          </p:cNvPr>
          <p:cNvSpPr/>
          <p:nvPr/>
        </p:nvSpPr>
        <p:spPr>
          <a:xfrm>
            <a:off x="4045852" y="3997816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2AF9C901-9DB0-4C41-A554-893E685F7912}"/>
              </a:ext>
            </a:extLst>
          </p:cNvPr>
          <p:cNvSpPr/>
          <p:nvPr/>
        </p:nvSpPr>
        <p:spPr>
          <a:xfrm>
            <a:off x="4039554" y="3394594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EBE29371-75FF-44E2-BCB9-050900DE2977}"/>
              </a:ext>
            </a:extLst>
          </p:cNvPr>
          <p:cNvSpPr/>
          <p:nvPr/>
        </p:nvSpPr>
        <p:spPr>
          <a:xfrm>
            <a:off x="4039554" y="3246145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9A355C70-7717-489D-BC43-33058D461B58}"/>
              </a:ext>
            </a:extLst>
          </p:cNvPr>
          <p:cNvSpPr/>
          <p:nvPr/>
        </p:nvSpPr>
        <p:spPr>
          <a:xfrm>
            <a:off x="4039554" y="3086191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5B68338D-F29D-48BB-B73C-F9F673A2AE98}"/>
              </a:ext>
            </a:extLst>
          </p:cNvPr>
          <p:cNvSpPr/>
          <p:nvPr/>
        </p:nvSpPr>
        <p:spPr>
          <a:xfrm>
            <a:off x="4039553" y="2942790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9F6B7C3E-9044-4D4E-8E09-16DCF01BBA95}"/>
              </a:ext>
            </a:extLst>
          </p:cNvPr>
          <p:cNvSpPr/>
          <p:nvPr/>
        </p:nvSpPr>
        <p:spPr>
          <a:xfrm>
            <a:off x="4039552" y="2800400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027C2E4A-959B-4200-9705-966318BE921A}"/>
              </a:ext>
            </a:extLst>
          </p:cNvPr>
          <p:cNvSpPr/>
          <p:nvPr/>
        </p:nvSpPr>
        <p:spPr>
          <a:xfrm>
            <a:off x="4039551" y="2642439"/>
            <a:ext cx="5872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5352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88A5D3-C0B1-4079-9461-E9D463B6C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9AFADBC-D4E9-4C20-96D6-202950A34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695" y="687898"/>
            <a:ext cx="4407366" cy="587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9790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97</Words>
  <Application>Microsoft Office PowerPoint</Application>
  <PresentationFormat>Presentación en pantalla 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3" baseType="lpstr">
      <vt:lpstr>Calibri</vt:lpstr>
      <vt:lpstr>Times New Roman</vt:lpstr>
      <vt:lpstr>Tw Cen MT</vt:lpstr>
      <vt:lpstr>Tw Cen MT Condensed</vt:lpstr>
      <vt:lpstr>Verdana</vt:lpstr>
      <vt:lpstr>Wingdings</vt:lpstr>
      <vt:lpstr>Wingdings 3</vt:lpstr>
      <vt:lpstr>Integral</vt:lpstr>
      <vt:lpstr>Presentación de PowerPoint</vt:lpstr>
      <vt:lpstr>Presentación de PowerPoint</vt:lpstr>
      <vt:lpstr>PTAS Loma Larga Riesgos y medidas preventivas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Gustavo Carreño F. (Esval S.A.)</dc:creator>
  <cp:lastModifiedBy>Sebastián Arancibia T. (Esval S.A.)</cp:lastModifiedBy>
  <cp:revision>6</cp:revision>
  <dcterms:created xsi:type="dcterms:W3CDTF">2019-05-07T14:34:02Z</dcterms:created>
  <dcterms:modified xsi:type="dcterms:W3CDTF">2019-05-07T17:11:46Z</dcterms:modified>
</cp:coreProperties>
</file>