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57" r:id="rId4"/>
    <p:sldId id="261" r:id="rId5"/>
    <p:sldId id="265" r:id="rId6"/>
    <p:sldId id="266" r:id="rId7"/>
    <p:sldId id="267" r:id="rId8"/>
    <p:sldId id="262" r:id="rId9"/>
    <p:sldId id="264" r:id="rId10"/>
    <p:sldId id="259" r:id="rId1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7"/>
  </p:normalViewPr>
  <p:slideViewPr>
    <p:cSldViewPr snapToGrid="0" snapToObjects="1">
      <p:cViewPr varScale="1">
        <p:scale>
          <a:sx n="73" d="100"/>
          <a:sy n="73" d="100"/>
        </p:scale>
        <p:origin x="55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6805506547068687E-2"/>
          <c:y val="0.16651974686491419"/>
          <c:w val="0.80815982335414216"/>
          <c:h val="0.63859373708300782"/>
        </c:manualLayout>
      </c:layout>
      <c:pie3D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B629-4462-8B5C-EE4FE3A1357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B629-4462-8B5C-EE4FE3A1357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B629-4462-8B5C-EE4FE3A13576}"/>
              </c:ext>
            </c:extLst>
          </c:dPt>
          <c:dLbls>
            <c:dLbl>
              <c:idx val="0"/>
              <c:layout>
                <c:manualLayout>
                  <c:x val="-0.25834935163267048"/>
                  <c:y val="-0.2784275054114288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629-4462-8B5C-EE4FE3A13576}"/>
                </c:ext>
              </c:extLst>
            </c:dLbl>
            <c:dLbl>
              <c:idx val="1"/>
              <c:layout>
                <c:manualLayout>
                  <c:x val="5.6525717593893951E-2"/>
                  <c:y val="-2.95456424289765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629-4462-8B5C-EE4FE3A13576}"/>
                </c:ext>
              </c:extLst>
            </c:dLbl>
            <c:dLbl>
              <c:idx val="2"/>
              <c:layout>
                <c:manualLayout>
                  <c:x val="5.0743460407189751E-2"/>
                  <c:y val="6.08762550044118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B629-4462-8B5C-EE4FE3A1357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Hoja1!$A$3:$A$5</c:f>
              <c:strCache>
                <c:ptCount val="3"/>
                <c:pt idx="0">
                  <c:v>MAIPU</c:v>
                </c:pt>
                <c:pt idx="1">
                  <c:v>CERRILLOS</c:v>
                </c:pt>
                <c:pt idx="2">
                  <c:v>ESTACION CENTRAL</c:v>
                </c:pt>
              </c:strCache>
            </c:strRef>
          </c:cat>
          <c:val>
            <c:numRef>
              <c:f>Hoja1!$C$3:$C$5</c:f>
              <c:numCache>
                <c:formatCode>0.0</c:formatCode>
                <c:ptCount val="3"/>
                <c:pt idx="0">
                  <c:v>79.845494256592787</c:v>
                </c:pt>
                <c:pt idx="1">
                  <c:v>11.822520627730141</c:v>
                </c:pt>
                <c:pt idx="2">
                  <c:v>8.3319851156770746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629-4462-8B5C-EE4FE3A135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794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572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329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485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2197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941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175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9160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4632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7599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534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2E2DE-AE48-5E46-B05B-3B64A282D506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5E84E-D27D-8A43-B727-EB629952E5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747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18842" y="3466777"/>
            <a:ext cx="73499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rgbClr val="00B0F0"/>
                </a:solidFill>
                <a:latin typeface="+mj-lt"/>
                <a:cs typeface="Auto 1 Black"/>
              </a:rPr>
              <a:t>Departamento Comercial SMAPA</a:t>
            </a:r>
          </a:p>
        </p:txBody>
      </p:sp>
    </p:spTree>
    <p:extLst>
      <p:ext uri="{BB962C8B-B14F-4D97-AF65-F5344CB8AC3E}">
        <p14:creationId xmlns:p14="http://schemas.microsoft.com/office/powerpoint/2010/main" val="4663638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768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87383" y="1396715"/>
            <a:ext cx="8229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>
                <a:solidFill>
                  <a:srgbClr val="0070C0"/>
                </a:solidFill>
              </a:rPr>
              <a:t>SMAPA nació el 1 de febrero de 1950, gracias al decreto N° 228 del Ministerio del </a:t>
            </a:r>
            <a:r>
              <a:rPr lang="es-CL" sz="2400" dirty="0" smtClean="0">
                <a:solidFill>
                  <a:srgbClr val="0070C0"/>
                </a:solidFill>
              </a:rPr>
              <a:t>Interior, </a:t>
            </a:r>
            <a:r>
              <a:rPr lang="es-CL" sz="2400" dirty="0">
                <a:solidFill>
                  <a:srgbClr val="0070C0"/>
                </a:solidFill>
              </a:rPr>
              <a:t>el cual fue firmado por el entonces presidente de la Republica </a:t>
            </a:r>
            <a:r>
              <a:rPr lang="es-ES" sz="2400" dirty="0">
                <a:solidFill>
                  <a:srgbClr val="0070C0"/>
                </a:solidFill>
              </a:rPr>
              <a:t>Gabriel González </a:t>
            </a:r>
            <a:r>
              <a:rPr lang="es-ES" sz="2400" dirty="0" smtClean="0">
                <a:solidFill>
                  <a:srgbClr val="0070C0"/>
                </a:solidFill>
              </a:rPr>
              <a:t>Videla.</a:t>
            </a:r>
          </a:p>
          <a:p>
            <a:endParaRPr lang="es-ES" sz="2400" dirty="0">
              <a:solidFill>
                <a:srgbClr val="0070C0"/>
              </a:solidFill>
            </a:endParaRPr>
          </a:p>
          <a:p>
            <a:pPr algn="just"/>
            <a:r>
              <a:rPr lang="pt-PT" sz="2000" i="1" dirty="0" smtClean="0">
                <a:solidFill>
                  <a:srgbClr val="0070C0"/>
                </a:solidFill>
              </a:rPr>
              <a:t>SMAPA </a:t>
            </a:r>
            <a:r>
              <a:rPr lang="pt-PT" sz="2000" i="1" dirty="0">
                <a:solidFill>
                  <a:srgbClr val="0070C0"/>
                </a:solidFill>
              </a:rPr>
              <a:t>nasceu em 1 de fevereiro de 1950, graças ao decreto </a:t>
            </a:r>
            <a:r>
              <a:rPr lang="pt-PT" sz="2000" i="1" dirty="0" smtClean="0">
                <a:solidFill>
                  <a:srgbClr val="0070C0"/>
                </a:solidFill>
              </a:rPr>
              <a:t>Nº </a:t>
            </a:r>
            <a:r>
              <a:rPr lang="pt-PT" sz="2000" i="1" dirty="0">
                <a:solidFill>
                  <a:srgbClr val="0070C0"/>
                </a:solidFill>
              </a:rPr>
              <a:t>228 do Ministério do Interior, assinado pelo então presidente da República Gabriel González Videla.</a:t>
            </a:r>
            <a:endParaRPr lang="es-CL" sz="2000" i="1" dirty="0">
              <a:solidFill>
                <a:srgbClr val="0070C0"/>
              </a:solidFill>
            </a:endParaRPr>
          </a:p>
        </p:txBody>
      </p:sp>
      <p:sp>
        <p:nvSpPr>
          <p:cNvPr id="6" name="CuadroTexto 1"/>
          <p:cNvSpPr txBox="1"/>
          <p:nvPr/>
        </p:nvSpPr>
        <p:spPr>
          <a:xfrm>
            <a:off x="1099146" y="404067"/>
            <a:ext cx="6606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Un poco de Historia / </a:t>
            </a:r>
            <a:r>
              <a:rPr lang="pt-PT" sz="2800" b="1" dirty="0">
                <a:solidFill>
                  <a:srgbClr val="00B0F0"/>
                </a:solidFill>
                <a:latin typeface="+mj-lt"/>
                <a:cs typeface="Auto 1 Black"/>
              </a:rPr>
              <a:t>Um pouco de </a:t>
            </a:r>
            <a:r>
              <a:rPr lang="pt-PT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História</a:t>
            </a:r>
            <a:r>
              <a:rPr lang="es-ES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12712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"/>
          <p:cNvSpPr txBox="1"/>
          <p:nvPr/>
        </p:nvSpPr>
        <p:spPr>
          <a:xfrm>
            <a:off x="-727787" y="438020"/>
            <a:ext cx="7468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A Considerar / </a:t>
            </a:r>
            <a:r>
              <a:rPr lang="pt-PT" sz="2800" b="1" dirty="0">
                <a:solidFill>
                  <a:srgbClr val="00B0F0"/>
                </a:solidFill>
                <a:latin typeface="+mj-lt"/>
                <a:cs typeface="Auto 1 Black"/>
              </a:rPr>
              <a:t>Para </a:t>
            </a:r>
            <a:r>
              <a:rPr lang="pt-PT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Considerar</a:t>
            </a:r>
            <a:endParaRPr lang="es-ES" sz="2800" b="1" dirty="0">
              <a:solidFill>
                <a:srgbClr val="00B0F0"/>
              </a:solidFill>
              <a:latin typeface="+mj-lt"/>
              <a:cs typeface="Auto 1 Black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450838" y="967780"/>
            <a:ext cx="8157585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200" dirty="0" smtClean="0">
                <a:solidFill>
                  <a:srgbClr val="0070C0"/>
                </a:solidFill>
              </a:rPr>
              <a:t>El Servicio Municipal de Agua Potable y Alcantarillado (SMAPA), es una  Sanitaria 100% Municipal y su aporte es clave </a:t>
            </a:r>
            <a:r>
              <a:rPr lang="es-CL" sz="2200" dirty="0">
                <a:solidFill>
                  <a:srgbClr val="0070C0"/>
                </a:solidFill>
              </a:rPr>
              <a:t>en el crecimiento y progreso de </a:t>
            </a:r>
            <a:r>
              <a:rPr lang="es-CL" sz="2200" dirty="0" smtClean="0">
                <a:solidFill>
                  <a:srgbClr val="0070C0"/>
                </a:solidFill>
              </a:rPr>
              <a:t>Maipú.</a:t>
            </a:r>
          </a:p>
          <a:p>
            <a:pPr algn="just"/>
            <a:endParaRPr lang="es-CL" sz="2200" dirty="0" smtClean="0">
              <a:solidFill>
                <a:srgbClr val="0070C0"/>
              </a:solidFill>
            </a:endParaRPr>
          </a:p>
          <a:p>
            <a:pPr algn="just"/>
            <a:r>
              <a:rPr lang="es-CL" sz="2200" dirty="0">
                <a:solidFill>
                  <a:srgbClr val="0070C0"/>
                </a:solidFill>
              </a:rPr>
              <a:t>El 96,05% de los clientes de las zonas urbanas del país es atendido sanitarias privadas, mientas el 3.95% es atendido por concesionarias del estado, municipales y cooperativas</a:t>
            </a:r>
            <a:r>
              <a:rPr lang="es-CL" sz="2200" dirty="0" smtClean="0">
                <a:solidFill>
                  <a:srgbClr val="0070C0"/>
                </a:solidFill>
              </a:rPr>
              <a:t>.</a:t>
            </a:r>
          </a:p>
          <a:p>
            <a:endParaRPr lang="es-CL" sz="2000" dirty="0">
              <a:solidFill>
                <a:srgbClr val="0070C0"/>
              </a:solidFill>
            </a:endParaRPr>
          </a:p>
          <a:p>
            <a:pPr algn="just"/>
            <a:r>
              <a:rPr lang="pt-PT" i="1" dirty="0">
                <a:solidFill>
                  <a:srgbClr val="0070C0"/>
                </a:solidFill>
              </a:rPr>
              <a:t>O Serviço Municipal de Água Potável e Esgoto (SMAPA) é 100% Sanitário Municipal e sua contribuição é fundamental no crescimento e progresso de Maipú</a:t>
            </a:r>
            <a:r>
              <a:rPr lang="pt-PT" i="1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endParaRPr lang="pt-PT" i="1" dirty="0">
              <a:solidFill>
                <a:srgbClr val="0070C0"/>
              </a:solidFill>
            </a:endParaRPr>
          </a:p>
          <a:p>
            <a:pPr algn="just"/>
            <a:r>
              <a:rPr lang="pt-PT" i="1" dirty="0">
                <a:solidFill>
                  <a:srgbClr val="0070C0"/>
                </a:solidFill>
              </a:rPr>
              <a:t>96,05% dos clientes em áreas urbanas do país são atendidos por sanitaristas privados, enquanto 3,95% são atendidos por concessionárias estaduais, municipais e </a:t>
            </a:r>
            <a:r>
              <a:rPr lang="pt-PT" i="1" dirty="0" smtClean="0">
                <a:solidFill>
                  <a:srgbClr val="0070C0"/>
                </a:solidFill>
              </a:rPr>
              <a:t>cooperativas.</a:t>
            </a:r>
            <a:endParaRPr lang="es-ES_tradnl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10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"/>
          <p:cNvSpPr txBox="1"/>
          <p:nvPr/>
        </p:nvSpPr>
        <p:spPr>
          <a:xfrm>
            <a:off x="1099146" y="404067"/>
            <a:ext cx="6606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SMAPA</a:t>
            </a:r>
            <a:endParaRPr lang="es-ES" sz="2800" b="1" dirty="0" smtClean="0">
              <a:solidFill>
                <a:srgbClr val="00B0F0"/>
              </a:solidFill>
              <a:latin typeface="+mj-lt"/>
              <a:cs typeface="Auto 1 Black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87382" y="939340"/>
            <a:ext cx="8229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>
                <a:solidFill>
                  <a:srgbClr val="0070C0"/>
                </a:solidFill>
              </a:rPr>
              <a:t>SMAPA </a:t>
            </a:r>
            <a:r>
              <a:rPr lang="es-CL" sz="2400" dirty="0" smtClean="0">
                <a:solidFill>
                  <a:srgbClr val="0070C0"/>
                </a:solidFill>
              </a:rPr>
              <a:t>produce cerca de 3.089.385 M³ de agua potable, abasteciendo a 197.792 servicios aproximadamente, los cuales se dividen porcentualmente en las siguientes comunas: </a:t>
            </a:r>
          </a:p>
          <a:p>
            <a:pPr algn="just"/>
            <a:endParaRPr lang="es-CL" sz="2400" dirty="0">
              <a:solidFill>
                <a:srgbClr val="0070C0"/>
              </a:solidFill>
            </a:endParaRPr>
          </a:p>
          <a:p>
            <a:pPr algn="just"/>
            <a:r>
              <a:rPr lang="pt-PT" sz="2000" i="1" dirty="0">
                <a:solidFill>
                  <a:srgbClr val="0070C0"/>
                </a:solidFill>
              </a:rPr>
              <a:t>A SMAPA produz aproximadamente 3.089.385 M³ de água potável, fornecendo aproximadamente 197.792 serviços, divididos em porcentagem nas seguintes comunas:</a:t>
            </a:r>
            <a:endParaRPr lang="es-ES" sz="2000" i="1" dirty="0">
              <a:solidFill>
                <a:srgbClr val="0070C0"/>
              </a:solidFill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8147496"/>
              </p:ext>
            </p:extLst>
          </p:nvPr>
        </p:nvGraphicFramePr>
        <p:xfrm>
          <a:off x="2455815" y="3069772"/>
          <a:ext cx="4180115" cy="2370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72740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287382" y="624725"/>
            <a:ext cx="82296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>
                <a:solidFill>
                  <a:srgbClr val="0070C0"/>
                </a:solidFill>
              </a:rPr>
              <a:t>	</a:t>
            </a:r>
            <a:r>
              <a:rPr lang="es-CL" sz="2400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s-CL" sz="2000" dirty="0">
                <a:solidFill>
                  <a:srgbClr val="0070C0"/>
                </a:solidFill>
              </a:rPr>
              <a:t>Este departamento tiene como </a:t>
            </a:r>
            <a:r>
              <a:rPr lang="es-CL" sz="2000" dirty="0" smtClean="0">
                <a:solidFill>
                  <a:srgbClr val="0070C0"/>
                </a:solidFill>
              </a:rPr>
              <a:t>rol, </a:t>
            </a:r>
            <a:r>
              <a:rPr lang="es-CL" sz="2000" dirty="0">
                <a:solidFill>
                  <a:srgbClr val="0070C0"/>
                </a:solidFill>
              </a:rPr>
              <a:t>asegurar la correcta ejecución de los procesos comerciales, desde la incorporación de un nuevo cliente hasta la facturación y cobro de los servicios entregados. Es el encargado de facturar y cobrar todos los servicios prestados a nuestros clientes</a:t>
            </a:r>
            <a:r>
              <a:rPr lang="es-CL" sz="2000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es-CL" sz="2000" dirty="0" smtClean="0">
                <a:solidFill>
                  <a:srgbClr val="0070C0"/>
                </a:solidFill>
              </a:rPr>
              <a:t>El Cual se divide en dos grandes áreas:</a:t>
            </a:r>
          </a:p>
          <a:p>
            <a:pPr algn="just"/>
            <a:r>
              <a:rPr lang="es-CL" sz="2000" dirty="0">
                <a:solidFill>
                  <a:srgbClr val="0070C0"/>
                </a:solidFill>
              </a:rPr>
              <a:t>	</a:t>
            </a:r>
            <a:r>
              <a:rPr lang="es-CL" sz="2000" dirty="0" smtClean="0">
                <a:solidFill>
                  <a:srgbClr val="0070C0"/>
                </a:solidFill>
              </a:rPr>
              <a:t>			- Atención al Cliente</a:t>
            </a:r>
          </a:p>
          <a:p>
            <a:pPr algn="just"/>
            <a:r>
              <a:rPr lang="es-CL" sz="2000" dirty="0">
                <a:solidFill>
                  <a:srgbClr val="0070C0"/>
                </a:solidFill>
              </a:rPr>
              <a:t>	</a:t>
            </a:r>
            <a:r>
              <a:rPr lang="es-CL" sz="2000" dirty="0" smtClean="0">
                <a:solidFill>
                  <a:srgbClr val="0070C0"/>
                </a:solidFill>
              </a:rPr>
              <a:t>			- Operaciones Comerciales</a:t>
            </a:r>
          </a:p>
          <a:p>
            <a:pPr algn="just"/>
            <a:endParaRPr lang="es-CL" sz="2000" dirty="0">
              <a:solidFill>
                <a:srgbClr val="0070C0"/>
              </a:solidFill>
            </a:endParaRPr>
          </a:p>
          <a:p>
            <a:pPr algn="just"/>
            <a:r>
              <a:rPr lang="pt-PT" sz="2000" i="1" dirty="0" smtClean="0">
                <a:solidFill>
                  <a:srgbClr val="0070C0"/>
                </a:solidFill>
              </a:rPr>
              <a:t>	Este </a:t>
            </a:r>
            <a:r>
              <a:rPr lang="pt-PT" sz="2000" i="1" dirty="0">
                <a:solidFill>
                  <a:srgbClr val="0070C0"/>
                </a:solidFill>
              </a:rPr>
              <a:t>departamento tem como função assegurar a correta execução dos processos de negócio, desde a incorporação de um novo cliente até a cobrança e cobrança dos serviços entregues. Ele é responsável pelo faturamento e coleta de todos os serviços prestados aos nossos clientes</a:t>
            </a:r>
            <a:r>
              <a:rPr lang="pt-PT" sz="2000" i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pt-PT" sz="2000" i="1" dirty="0">
                <a:solidFill>
                  <a:srgbClr val="0070C0"/>
                </a:solidFill>
              </a:rPr>
              <a:t/>
            </a:r>
            <a:br>
              <a:rPr lang="pt-PT" sz="2000" i="1" dirty="0">
                <a:solidFill>
                  <a:srgbClr val="0070C0"/>
                </a:solidFill>
              </a:rPr>
            </a:br>
            <a:r>
              <a:rPr lang="pt-PT" sz="2000" i="1" dirty="0" smtClean="0">
                <a:solidFill>
                  <a:srgbClr val="0070C0"/>
                </a:solidFill>
              </a:rPr>
              <a:t>Que é </a:t>
            </a:r>
            <a:r>
              <a:rPr lang="pt-PT" sz="2000" i="1" dirty="0">
                <a:solidFill>
                  <a:srgbClr val="0070C0"/>
                </a:solidFill>
              </a:rPr>
              <a:t>dividido em duas grandes áreas:</a:t>
            </a:r>
            <a:br>
              <a:rPr lang="pt-PT" sz="2000" i="1" dirty="0">
                <a:solidFill>
                  <a:srgbClr val="0070C0"/>
                </a:solidFill>
              </a:rPr>
            </a:br>
            <a:r>
              <a:rPr lang="pt-PT" sz="2000" i="1" dirty="0" smtClean="0">
                <a:solidFill>
                  <a:srgbClr val="0070C0"/>
                </a:solidFill>
              </a:rPr>
              <a:t>                                 - </a:t>
            </a:r>
            <a:r>
              <a:rPr lang="pt-PT" sz="2000" i="1" dirty="0">
                <a:solidFill>
                  <a:srgbClr val="0070C0"/>
                </a:solidFill>
              </a:rPr>
              <a:t>Atendimento ao Cliente</a:t>
            </a:r>
            <a:br>
              <a:rPr lang="pt-PT" sz="2000" i="1" dirty="0">
                <a:solidFill>
                  <a:srgbClr val="0070C0"/>
                </a:solidFill>
              </a:rPr>
            </a:br>
            <a:r>
              <a:rPr lang="pt-PT" sz="2000" i="1" dirty="0" smtClean="0">
                <a:solidFill>
                  <a:srgbClr val="0070C0"/>
                </a:solidFill>
              </a:rPr>
              <a:t>                                 - </a:t>
            </a:r>
            <a:r>
              <a:rPr lang="pt-PT" sz="2000" i="1" dirty="0">
                <a:solidFill>
                  <a:srgbClr val="0070C0"/>
                </a:solidFill>
              </a:rPr>
              <a:t>Operações Comerciais</a:t>
            </a:r>
            <a:endParaRPr lang="es-CL" sz="2000" i="1" dirty="0">
              <a:solidFill>
                <a:srgbClr val="0070C0"/>
              </a:solidFill>
            </a:endParaRPr>
          </a:p>
          <a:p>
            <a:pPr algn="just"/>
            <a:r>
              <a:rPr lang="es-CL" sz="2400" dirty="0" smtClean="0">
                <a:solidFill>
                  <a:srgbClr val="0070C0"/>
                </a:solidFill>
              </a:rPr>
              <a:t>						</a:t>
            </a:r>
            <a:endParaRPr lang="es-CL" sz="2400" dirty="0">
              <a:solidFill>
                <a:srgbClr val="0070C0"/>
              </a:solidFill>
            </a:endParaRPr>
          </a:p>
          <a:p>
            <a:pPr algn="just"/>
            <a:endParaRPr lang="es-CL" sz="2400" dirty="0">
              <a:solidFill>
                <a:srgbClr val="0070C0"/>
              </a:solidFill>
            </a:endParaRPr>
          </a:p>
          <a:p>
            <a:pPr algn="just"/>
            <a:r>
              <a:rPr lang="pt-PT" sz="2000" i="1" dirty="0" smtClean="0">
                <a:solidFill>
                  <a:srgbClr val="0070C0"/>
                </a:solidFill>
              </a:rPr>
              <a:t>	</a:t>
            </a:r>
          </a:p>
        </p:txBody>
      </p:sp>
      <p:sp>
        <p:nvSpPr>
          <p:cNvPr id="5" name="CuadroTexto 1"/>
          <p:cNvSpPr txBox="1"/>
          <p:nvPr/>
        </p:nvSpPr>
        <p:spPr>
          <a:xfrm>
            <a:off x="2090056" y="114711"/>
            <a:ext cx="4036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Departamento Comercial</a:t>
            </a:r>
            <a:endParaRPr lang="es-ES" sz="2800" b="1" dirty="0">
              <a:solidFill>
                <a:srgbClr val="00B0F0"/>
              </a:solidFill>
              <a:latin typeface="+mj-lt"/>
              <a:cs typeface="Auto 1 Black"/>
            </a:endParaRPr>
          </a:p>
        </p:txBody>
      </p:sp>
    </p:spTree>
    <p:extLst>
      <p:ext uri="{BB962C8B-B14F-4D97-AF65-F5344CB8AC3E}">
        <p14:creationId xmlns:p14="http://schemas.microsoft.com/office/powerpoint/2010/main" val="2012020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431073" y="609513"/>
            <a:ext cx="8229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>
                <a:solidFill>
                  <a:srgbClr val="0070C0"/>
                </a:solidFill>
              </a:rPr>
              <a:t>Atención Clientes </a:t>
            </a:r>
            <a:r>
              <a:rPr lang="es-CL" sz="2400" dirty="0">
                <a:solidFill>
                  <a:srgbClr val="0070C0"/>
                </a:solidFill>
              </a:rPr>
              <a:t>: </a:t>
            </a:r>
            <a:r>
              <a:rPr lang="es-CL" sz="2000" dirty="0">
                <a:solidFill>
                  <a:srgbClr val="0070C0"/>
                </a:solidFill>
              </a:rPr>
              <a:t>Tiene como objetivo atender y gestionar la solución de todos los requerimientos de información, consultas, solicitudes, reclamos y emergencias que manifiesten los clientes de la Empresa </a:t>
            </a:r>
            <a:r>
              <a:rPr lang="es-CL" sz="2000" dirty="0" smtClean="0">
                <a:solidFill>
                  <a:srgbClr val="0070C0"/>
                </a:solidFill>
              </a:rPr>
              <a:t>Sanitaria.</a:t>
            </a:r>
          </a:p>
          <a:p>
            <a:endParaRPr lang="es-CL" sz="2000" dirty="0">
              <a:solidFill>
                <a:srgbClr val="0070C0"/>
              </a:solidFill>
            </a:endParaRPr>
          </a:p>
          <a:p>
            <a:r>
              <a:rPr lang="es-CL" sz="2400" b="1" dirty="0" smtClean="0">
                <a:solidFill>
                  <a:srgbClr val="0070C0"/>
                </a:solidFill>
              </a:rPr>
              <a:t>Operaciones Comerciales</a:t>
            </a:r>
            <a:r>
              <a:rPr lang="es-CL" sz="2400" dirty="0" smtClean="0">
                <a:solidFill>
                  <a:srgbClr val="0070C0"/>
                </a:solidFill>
              </a:rPr>
              <a:t>: </a:t>
            </a:r>
            <a:r>
              <a:rPr lang="es-CL" sz="2000" dirty="0">
                <a:solidFill>
                  <a:srgbClr val="0070C0"/>
                </a:solidFill>
              </a:rPr>
              <a:t>Su objetivo es asegurar la correcta ejecución de los procesos comerciales, desde la lectura de los consumos de cada cliente hasta la facturación y cobro de los servicios entregados. </a:t>
            </a:r>
          </a:p>
          <a:p>
            <a:endParaRPr lang="es-CL" sz="2400" dirty="0" smtClean="0">
              <a:solidFill>
                <a:srgbClr val="0070C0"/>
              </a:solidFill>
            </a:endParaRPr>
          </a:p>
          <a:p>
            <a:r>
              <a:rPr lang="pt-PT" sz="2000" b="1" i="1" dirty="0">
                <a:solidFill>
                  <a:srgbClr val="0070C0"/>
                </a:solidFill>
              </a:rPr>
              <a:t>Atendimento ao Cliente</a:t>
            </a:r>
            <a:r>
              <a:rPr lang="pt-PT" sz="2000" i="1" dirty="0">
                <a:solidFill>
                  <a:srgbClr val="0070C0"/>
                </a:solidFill>
              </a:rPr>
              <a:t>: Tem como objetivo atender e gerenciar a solução de todos os requisitos de informação, dúvidas, solicitações, reclamações e emergências que os clientes da Empresa de Saúde expressam.</a:t>
            </a:r>
            <a:br>
              <a:rPr lang="pt-PT" sz="2000" i="1" dirty="0">
                <a:solidFill>
                  <a:srgbClr val="0070C0"/>
                </a:solidFill>
              </a:rPr>
            </a:br>
            <a:r>
              <a:rPr lang="pt-PT" sz="2000" i="1" dirty="0">
                <a:solidFill>
                  <a:srgbClr val="0070C0"/>
                </a:solidFill>
              </a:rPr>
              <a:t/>
            </a:r>
            <a:br>
              <a:rPr lang="pt-PT" sz="2000" i="1" dirty="0">
                <a:solidFill>
                  <a:srgbClr val="0070C0"/>
                </a:solidFill>
              </a:rPr>
            </a:br>
            <a:r>
              <a:rPr lang="pt-PT" sz="2000" b="1" i="1" dirty="0">
                <a:solidFill>
                  <a:srgbClr val="0070C0"/>
                </a:solidFill>
              </a:rPr>
              <a:t>Operações Comerciais</a:t>
            </a:r>
            <a:r>
              <a:rPr lang="pt-PT" sz="2000" i="1" dirty="0">
                <a:solidFill>
                  <a:srgbClr val="0070C0"/>
                </a:solidFill>
              </a:rPr>
              <a:t>: Seu objetivo é garantir a correta execução dos processos de negócios, desde a leitura do consumo de cada cliente até o faturamento e cobrança dos serviços entregues.</a:t>
            </a:r>
            <a:endParaRPr lang="es-CL" sz="2000" i="1" dirty="0">
              <a:solidFill>
                <a:srgbClr val="0070C0"/>
              </a:solidFill>
            </a:endParaRPr>
          </a:p>
          <a:p>
            <a:pPr algn="just"/>
            <a:r>
              <a:rPr lang="es-CL" sz="2400" dirty="0" smtClean="0">
                <a:solidFill>
                  <a:srgbClr val="0070C0"/>
                </a:solidFill>
              </a:rPr>
              <a:t>						</a:t>
            </a:r>
            <a:endParaRPr lang="es-CL" sz="2400" dirty="0">
              <a:solidFill>
                <a:srgbClr val="0070C0"/>
              </a:solidFill>
            </a:endParaRPr>
          </a:p>
          <a:p>
            <a:pPr algn="just"/>
            <a:endParaRPr lang="es-CL" sz="2400" dirty="0">
              <a:solidFill>
                <a:srgbClr val="0070C0"/>
              </a:solidFill>
            </a:endParaRPr>
          </a:p>
          <a:p>
            <a:pPr algn="just"/>
            <a:r>
              <a:rPr lang="pt-PT" sz="2000" i="1" dirty="0" smtClean="0">
                <a:solidFill>
                  <a:srgbClr val="0070C0"/>
                </a:solidFill>
              </a:rPr>
              <a:t>	</a:t>
            </a:r>
          </a:p>
        </p:txBody>
      </p:sp>
      <p:sp>
        <p:nvSpPr>
          <p:cNvPr id="5" name="CuadroTexto 1"/>
          <p:cNvSpPr txBox="1"/>
          <p:nvPr/>
        </p:nvSpPr>
        <p:spPr>
          <a:xfrm>
            <a:off x="2090056" y="114711"/>
            <a:ext cx="4036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Departamento Comercial</a:t>
            </a:r>
            <a:endParaRPr lang="es-ES" sz="2800" b="1" dirty="0">
              <a:solidFill>
                <a:srgbClr val="00B0F0"/>
              </a:solidFill>
              <a:latin typeface="+mj-lt"/>
              <a:cs typeface="Auto 1 Black"/>
            </a:endParaRPr>
          </a:p>
        </p:txBody>
      </p:sp>
    </p:spTree>
    <p:extLst>
      <p:ext uri="{BB962C8B-B14F-4D97-AF65-F5344CB8AC3E}">
        <p14:creationId xmlns:p14="http://schemas.microsoft.com/office/powerpoint/2010/main" val="41976280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1"/>
          <p:cNvSpPr txBox="1"/>
          <p:nvPr/>
        </p:nvSpPr>
        <p:spPr>
          <a:xfrm>
            <a:off x="2220685" y="376321"/>
            <a:ext cx="4036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Departamento Comercial</a:t>
            </a:r>
            <a:endParaRPr lang="es-ES" sz="2800" b="1" dirty="0">
              <a:solidFill>
                <a:srgbClr val="00B0F0"/>
              </a:solidFill>
              <a:latin typeface="+mj-lt"/>
              <a:cs typeface="Auto 1 Black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671" y="1184777"/>
            <a:ext cx="5391150" cy="28956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737482" y="4365614"/>
            <a:ext cx="7394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70C0"/>
                </a:solidFill>
              </a:rPr>
              <a:t>1</a:t>
            </a:r>
            <a:r>
              <a:rPr lang="es-CL" sz="2000" i="1" dirty="0">
                <a:solidFill>
                  <a:srgbClr val="0070C0"/>
                </a:solidFill>
              </a:rPr>
              <a:t>. </a:t>
            </a:r>
            <a:r>
              <a:rPr lang="pt-PT" sz="2000" i="1" dirty="0" smtClean="0">
                <a:solidFill>
                  <a:srgbClr val="0070C0"/>
                </a:solidFill>
              </a:rPr>
              <a:t>Departamento Comercial</a:t>
            </a:r>
            <a:r>
              <a:rPr lang="pt-PT" sz="2000" i="1" dirty="0" smtClean="0">
                <a:solidFill>
                  <a:srgbClr val="0070C0"/>
                </a:solidFill>
              </a:rPr>
              <a:t>, </a:t>
            </a:r>
            <a:r>
              <a:rPr lang="pt-PT" sz="2000" b="1" i="1" dirty="0">
                <a:solidFill>
                  <a:srgbClr val="0070C0"/>
                </a:solidFill>
              </a:rPr>
              <a:t>2</a:t>
            </a:r>
            <a:r>
              <a:rPr lang="pt-PT" sz="2000" i="1" dirty="0">
                <a:solidFill>
                  <a:srgbClr val="0070C0"/>
                </a:solidFill>
              </a:rPr>
              <a:t>. </a:t>
            </a:r>
            <a:r>
              <a:rPr lang="pt-PT" sz="2000" i="1" dirty="0">
                <a:solidFill>
                  <a:srgbClr val="0070C0"/>
                </a:solidFill>
              </a:rPr>
              <a:t>Atendimento ao Cliente</a:t>
            </a:r>
            <a:r>
              <a:rPr lang="pt-PT" sz="2000" i="1" dirty="0" smtClean="0">
                <a:solidFill>
                  <a:srgbClr val="0070C0"/>
                </a:solidFill>
              </a:rPr>
              <a:t>, </a:t>
            </a:r>
            <a:r>
              <a:rPr lang="pt-PT" sz="2000" b="1" i="1" dirty="0">
                <a:solidFill>
                  <a:srgbClr val="0070C0"/>
                </a:solidFill>
              </a:rPr>
              <a:t>3</a:t>
            </a:r>
            <a:r>
              <a:rPr lang="pt-PT" sz="2000" i="1" dirty="0">
                <a:solidFill>
                  <a:srgbClr val="0070C0"/>
                </a:solidFill>
              </a:rPr>
              <a:t>. </a:t>
            </a:r>
            <a:r>
              <a:rPr lang="pt-PT" sz="2000" i="1" dirty="0">
                <a:solidFill>
                  <a:srgbClr val="0070C0"/>
                </a:solidFill>
              </a:rPr>
              <a:t>Operações </a:t>
            </a:r>
            <a:r>
              <a:rPr lang="pt-PT" sz="2000" i="1" dirty="0">
                <a:solidFill>
                  <a:srgbClr val="0070C0"/>
                </a:solidFill>
              </a:rPr>
              <a:t>Comerciais</a:t>
            </a:r>
            <a:endParaRPr lang="es-CL" sz="2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2905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"/>
          <p:cNvSpPr txBox="1"/>
          <p:nvPr/>
        </p:nvSpPr>
        <p:spPr>
          <a:xfrm>
            <a:off x="1287624" y="271817"/>
            <a:ext cx="6229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Gestión Comercial / </a:t>
            </a:r>
            <a:r>
              <a:rPr lang="pt-PT" sz="2800" b="1" dirty="0">
                <a:solidFill>
                  <a:srgbClr val="00B0F0"/>
                </a:solidFill>
                <a:latin typeface="+mj-lt"/>
                <a:cs typeface="Auto 1 Black"/>
              </a:rPr>
              <a:t>G</a:t>
            </a:r>
            <a:r>
              <a:rPr lang="pt-PT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estão </a:t>
            </a:r>
            <a:r>
              <a:rPr lang="pt-PT" sz="2800" b="1" dirty="0">
                <a:solidFill>
                  <a:srgbClr val="00B0F0"/>
                </a:solidFill>
                <a:latin typeface="+mj-lt"/>
                <a:cs typeface="Auto 1 Black"/>
              </a:rPr>
              <a:t>C</a:t>
            </a:r>
            <a:r>
              <a:rPr lang="pt-PT" sz="2800" b="1" dirty="0" smtClean="0">
                <a:solidFill>
                  <a:srgbClr val="00B0F0"/>
                </a:solidFill>
                <a:latin typeface="+mj-lt"/>
                <a:cs typeface="Auto 1 Black"/>
              </a:rPr>
              <a:t>omercial</a:t>
            </a:r>
            <a:endParaRPr lang="es-ES" sz="2800" b="1" dirty="0">
              <a:solidFill>
                <a:srgbClr val="00B0F0"/>
              </a:solidFill>
              <a:latin typeface="+mj-lt"/>
              <a:cs typeface="Auto 1 Black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04825" y="4442196"/>
            <a:ext cx="73947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70C0"/>
                </a:solidFill>
              </a:rPr>
              <a:t>1</a:t>
            </a:r>
            <a:r>
              <a:rPr lang="es-CL" sz="2000" i="1" dirty="0">
                <a:solidFill>
                  <a:srgbClr val="0070C0"/>
                </a:solidFill>
              </a:rPr>
              <a:t>. </a:t>
            </a:r>
            <a:r>
              <a:rPr lang="pt-PT" sz="2000" i="1" dirty="0">
                <a:solidFill>
                  <a:srgbClr val="0070C0"/>
                </a:solidFill>
              </a:rPr>
              <a:t>Serviço, </a:t>
            </a:r>
            <a:r>
              <a:rPr lang="pt-PT" sz="2000" b="1" i="1" dirty="0">
                <a:solidFill>
                  <a:srgbClr val="0070C0"/>
                </a:solidFill>
              </a:rPr>
              <a:t>2</a:t>
            </a:r>
            <a:r>
              <a:rPr lang="pt-PT" sz="2000" i="1" dirty="0">
                <a:solidFill>
                  <a:srgbClr val="0070C0"/>
                </a:solidFill>
              </a:rPr>
              <a:t>. Leitura do Medidor, </a:t>
            </a:r>
            <a:r>
              <a:rPr lang="pt-PT" sz="2000" b="1" i="1" dirty="0">
                <a:solidFill>
                  <a:srgbClr val="0070C0"/>
                </a:solidFill>
              </a:rPr>
              <a:t>3</a:t>
            </a:r>
            <a:r>
              <a:rPr lang="pt-PT" sz="2000" i="1" dirty="0">
                <a:solidFill>
                  <a:srgbClr val="0070C0"/>
                </a:solidFill>
              </a:rPr>
              <a:t>. Recepção e Análise de Leitura, </a:t>
            </a:r>
            <a:r>
              <a:rPr lang="pt-PT" sz="2000" b="1" i="1" dirty="0">
                <a:solidFill>
                  <a:srgbClr val="0070C0"/>
                </a:solidFill>
              </a:rPr>
              <a:t>4</a:t>
            </a:r>
            <a:r>
              <a:rPr lang="pt-PT" sz="2000" i="1" dirty="0">
                <a:solidFill>
                  <a:srgbClr val="0070C0"/>
                </a:solidFill>
              </a:rPr>
              <a:t>. Inspeção e Verificação de Leituras, </a:t>
            </a:r>
            <a:r>
              <a:rPr lang="pt-PT" sz="2000" b="1" i="1" dirty="0">
                <a:solidFill>
                  <a:srgbClr val="0070C0"/>
                </a:solidFill>
              </a:rPr>
              <a:t>5</a:t>
            </a:r>
            <a:r>
              <a:rPr lang="pt-PT" sz="2000" i="1" dirty="0">
                <a:solidFill>
                  <a:srgbClr val="0070C0"/>
                </a:solidFill>
              </a:rPr>
              <a:t>. Faturamento, </a:t>
            </a:r>
            <a:r>
              <a:rPr lang="pt-PT" sz="2000" b="1" i="1" dirty="0">
                <a:solidFill>
                  <a:srgbClr val="0070C0"/>
                </a:solidFill>
              </a:rPr>
              <a:t>6</a:t>
            </a:r>
            <a:r>
              <a:rPr lang="pt-PT" sz="2000" i="1" dirty="0">
                <a:solidFill>
                  <a:srgbClr val="0070C0"/>
                </a:solidFill>
              </a:rPr>
              <a:t>. Re-fatura, </a:t>
            </a:r>
            <a:r>
              <a:rPr lang="pt-PT" sz="2000" b="1" i="1" dirty="0">
                <a:solidFill>
                  <a:srgbClr val="0070C0"/>
                </a:solidFill>
              </a:rPr>
              <a:t>7</a:t>
            </a:r>
            <a:r>
              <a:rPr lang="pt-PT" sz="2000" i="1" dirty="0">
                <a:solidFill>
                  <a:srgbClr val="0070C0"/>
                </a:solidFill>
              </a:rPr>
              <a:t>. Impressão e distribuição de </a:t>
            </a:r>
            <a:r>
              <a:rPr lang="pt-PT" sz="2000" i="1" dirty="0">
                <a:solidFill>
                  <a:srgbClr val="0070C0"/>
                </a:solidFill>
              </a:rPr>
              <a:t>Faturas, </a:t>
            </a:r>
            <a:r>
              <a:rPr lang="pt-PT" sz="2000" b="1" i="1" dirty="0">
                <a:solidFill>
                  <a:srgbClr val="0070C0"/>
                </a:solidFill>
              </a:rPr>
              <a:t>8</a:t>
            </a:r>
            <a:r>
              <a:rPr lang="pt-PT" sz="2000" b="1" i="1" dirty="0" smtClean="0">
                <a:solidFill>
                  <a:srgbClr val="0070C0"/>
                </a:solidFill>
              </a:rPr>
              <a:t>. </a:t>
            </a:r>
            <a:r>
              <a:rPr lang="pt-PT" sz="2000" i="1" dirty="0">
                <a:solidFill>
                  <a:srgbClr val="0070C0"/>
                </a:solidFill>
              </a:rPr>
              <a:t>Atendimento ao Cliente</a:t>
            </a:r>
            <a:endParaRPr lang="es-CL" sz="2000" i="1" dirty="0">
              <a:solidFill>
                <a:srgbClr val="0070C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25" y="795037"/>
            <a:ext cx="7511709" cy="352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918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2487243" y="2450088"/>
            <a:ext cx="3979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000" b="1" dirty="0">
                <a:solidFill>
                  <a:schemeClr val="accent1">
                    <a:lumMod val="75000"/>
                  </a:schemeClr>
                </a:solidFill>
              </a:rPr>
              <a:t>Muito Obrigado</a:t>
            </a:r>
            <a:endParaRPr lang="es-CL" sz="40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pt-PT" sz="2000" i="1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endParaRPr lang="es-ES" sz="2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993" y="287382"/>
            <a:ext cx="2831760" cy="202610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028" y="287382"/>
            <a:ext cx="3150853" cy="202610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993" y="3465751"/>
            <a:ext cx="2831760" cy="191588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7027" y="3332389"/>
            <a:ext cx="3150853" cy="204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5088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rporativa SMAPA (2)" id="{84D4D233-ACCB-4AB1-ADA6-6DD88663948C}" vid="{551ACFF9-B973-43AA-8DE2-6FA8BDC3EB2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PPT Corporativa SMAPA (2)</Template>
  <TotalTime>298</TotalTime>
  <Words>338</Words>
  <Application>Microsoft Office PowerPoint</Application>
  <PresentationFormat>Presentación en pantalla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Auto 1 Black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Cristian Escalona Contreras</dc:creator>
  <cp:lastModifiedBy>Rodrigo Andres Chandia Villena</cp:lastModifiedBy>
  <cp:revision>38</cp:revision>
  <dcterms:created xsi:type="dcterms:W3CDTF">2017-02-21T15:38:44Z</dcterms:created>
  <dcterms:modified xsi:type="dcterms:W3CDTF">2019-05-09T12:42:16Z</dcterms:modified>
</cp:coreProperties>
</file>