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0"/>
  </p:handoutMasterIdLst>
  <p:sldIdLst>
    <p:sldId id="256" r:id="rId2"/>
    <p:sldId id="530" r:id="rId3"/>
    <p:sldId id="303" r:id="rId4"/>
    <p:sldId id="529" r:id="rId5"/>
    <p:sldId id="300" r:id="rId6"/>
    <p:sldId id="301" r:id="rId7"/>
    <p:sldId id="522" r:id="rId8"/>
    <p:sldId id="509" r:id="rId9"/>
    <p:sldId id="527" r:id="rId10"/>
    <p:sldId id="508" r:id="rId11"/>
    <p:sldId id="510" r:id="rId12"/>
    <p:sldId id="532" r:id="rId13"/>
    <p:sldId id="511" r:id="rId14"/>
    <p:sldId id="512" r:id="rId15"/>
    <p:sldId id="526" r:id="rId16"/>
    <p:sldId id="513" r:id="rId17"/>
    <p:sldId id="524" r:id="rId18"/>
    <p:sldId id="514" r:id="rId19"/>
    <p:sldId id="519" r:id="rId20"/>
    <p:sldId id="520" r:id="rId21"/>
    <p:sldId id="525" r:id="rId22"/>
    <p:sldId id="515" r:id="rId23"/>
    <p:sldId id="516" r:id="rId24"/>
    <p:sldId id="523" r:id="rId25"/>
    <p:sldId id="518" r:id="rId26"/>
    <p:sldId id="517" r:id="rId27"/>
    <p:sldId id="533" r:id="rId28"/>
    <p:sldId id="309" r:id="rId29"/>
    <p:sldId id="314" r:id="rId30"/>
    <p:sldId id="534" r:id="rId31"/>
    <p:sldId id="499" r:id="rId32"/>
    <p:sldId id="500" r:id="rId33"/>
    <p:sldId id="501" r:id="rId34"/>
    <p:sldId id="502" r:id="rId35"/>
    <p:sldId id="503" r:id="rId36"/>
    <p:sldId id="504" r:id="rId37"/>
    <p:sldId id="528" r:id="rId38"/>
    <p:sldId id="316" r:id="rId39"/>
    <p:sldId id="282" r:id="rId40"/>
    <p:sldId id="288" r:id="rId41"/>
    <p:sldId id="293" r:id="rId42"/>
    <p:sldId id="287" r:id="rId43"/>
    <p:sldId id="535" r:id="rId44"/>
    <p:sldId id="317" r:id="rId45"/>
    <p:sldId id="313" r:id="rId46"/>
    <p:sldId id="505" r:id="rId47"/>
    <p:sldId id="311" r:id="rId48"/>
    <p:sldId id="262" r:id="rId49"/>
  </p:sldIdLst>
  <p:sldSz cx="9144000" cy="6858000" type="screen4x3"/>
  <p:notesSz cx="7010400" cy="92964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59" autoAdjust="0"/>
    <p:restoredTop sz="94668" autoAdjust="0"/>
  </p:normalViewPr>
  <p:slideViewPr>
    <p:cSldViewPr snapToGrid="0" showGuides="1">
      <p:cViewPr varScale="1">
        <p:scale>
          <a:sx n="114" d="100"/>
          <a:sy n="114" d="100"/>
        </p:scale>
        <p:origin x="216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Región Metropolitana</c:v>
                </c:pt>
              </c:strCache>
            </c:strRef>
          </c:tx>
          <c:cat>
            <c:numRef>
              <c:f>Sheet1!$A$2:$A$24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Sheet1!$B$2:$B$24</c:f>
              <c:numCache>
                <c:formatCode>0.0%</c:formatCode>
                <c:ptCount val="23"/>
                <c:pt idx="0">
                  <c:v>0.21299999999999999</c:v>
                </c:pt>
                <c:pt idx="1">
                  <c:v>0.19</c:v>
                </c:pt>
                <c:pt idx="2">
                  <c:v>0.223</c:v>
                </c:pt>
                <c:pt idx="3">
                  <c:v>0.25700000000000001</c:v>
                </c:pt>
                <c:pt idx="4">
                  <c:v>0.25700000000000001</c:v>
                </c:pt>
                <c:pt idx="5">
                  <c:v>0.26800000000000002</c:v>
                </c:pt>
                <c:pt idx="6">
                  <c:v>0.27100000000000002</c:v>
                </c:pt>
                <c:pt idx="7">
                  <c:v>0.28199999999999997</c:v>
                </c:pt>
                <c:pt idx="8">
                  <c:v>0.28499999999999998</c:v>
                </c:pt>
                <c:pt idx="9">
                  <c:v>0.27699999999999997</c:v>
                </c:pt>
                <c:pt idx="10">
                  <c:v>0.28499999999999998</c:v>
                </c:pt>
                <c:pt idx="11">
                  <c:v>0.307</c:v>
                </c:pt>
                <c:pt idx="12">
                  <c:v>0.309</c:v>
                </c:pt>
                <c:pt idx="13">
                  <c:v>0.307</c:v>
                </c:pt>
                <c:pt idx="14">
                  <c:v>0.31900000000000001</c:v>
                </c:pt>
                <c:pt idx="15">
                  <c:v>0.316</c:v>
                </c:pt>
                <c:pt idx="16">
                  <c:v>0.316</c:v>
                </c:pt>
                <c:pt idx="17">
                  <c:v>0.29799999999999999</c:v>
                </c:pt>
                <c:pt idx="18">
                  <c:v>0.30499999999999999</c:v>
                </c:pt>
                <c:pt idx="19">
                  <c:v>0.30499999999999999</c:v>
                </c:pt>
                <c:pt idx="20">
                  <c:v>0.32299999999999995</c:v>
                </c:pt>
                <c:pt idx="21">
                  <c:v>0.3</c:v>
                </c:pt>
                <c:pt idx="22">
                  <c:v>0.30599999999999999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DD-4689-AB89-1D084EFF32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Todo el sector</c:v>
                </c:pt>
              </c:strCache>
            </c:strRef>
          </c:tx>
          <c:cat>
            <c:numRef>
              <c:f>Sheet1!$A$2:$A$24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Sheet1!$C$2:$C$24</c:f>
              <c:numCache>
                <c:formatCode>0.0%</c:formatCode>
                <c:ptCount val="23"/>
                <c:pt idx="0">
                  <c:v>0.30599999999999999</c:v>
                </c:pt>
                <c:pt idx="1">
                  <c:v>0.28999999999999998</c:v>
                </c:pt>
                <c:pt idx="2">
                  <c:v>0.28699999999999998</c:v>
                </c:pt>
                <c:pt idx="3">
                  <c:v>0.29399999999999998</c:v>
                </c:pt>
                <c:pt idx="4">
                  <c:v>0.28800000000000003</c:v>
                </c:pt>
                <c:pt idx="5">
                  <c:v>0.30599999999999999</c:v>
                </c:pt>
                <c:pt idx="6">
                  <c:v>0.307</c:v>
                </c:pt>
                <c:pt idx="7">
                  <c:v>0.317</c:v>
                </c:pt>
                <c:pt idx="8">
                  <c:v>0.32100000000000001</c:v>
                </c:pt>
                <c:pt idx="9">
                  <c:v>0.32600000000000001</c:v>
                </c:pt>
                <c:pt idx="10">
                  <c:v>0.32899999999999996</c:v>
                </c:pt>
                <c:pt idx="11">
                  <c:v>0.34</c:v>
                </c:pt>
                <c:pt idx="12">
                  <c:v>0.34499999999999997</c:v>
                </c:pt>
                <c:pt idx="13">
                  <c:v>0.34499999999999997</c:v>
                </c:pt>
                <c:pt idx="14">
                  <c:v>0.35200000000000004</c:v>
                </c:pt>
                <c:pt idx="15">
                  <c:v>0.35399999999999998</c:v>
                </c:pt>
                <c:pt idx="16">
                  <c:v>0.34600000000000003</c:v>
                </c:pt>
                <c:pt idx="17">
                  <c:v>0.33700000000000002</c:v>
                </c:pt>
                <c:pt idx="18">
                  <c:v>0.33729999999999999</c:v>
                </c:pt>
                <c:pt idx="19">
                  <c:v>0.33649999999999997</c:v>
                </c:pt>
                <c:pt idx="20">
                  <c:v>0.33600000000000002</c:v>
                </c:pt>
                <c:pt idx="21">
                  <c:v>0.32200000000000001</c:v>
                </c:pt>
                <c:pt idx="22">
                  <c:v>0.33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DD-4689-AB89-1D084EFF3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619968"/>
        <c:axId val="132266752"/>
      </c:lineChart>
      <c:catAx>
        <c:axId val="33619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132266752"/>
        <c:crosses val="autoZero"/>
        <c:auto val="1"/>
        <c:lblAlgn val="ctr"/>
        <c:lblOffset val="100"/>
        <c:noMultiLvlLbl val="0"/>
      </c:catAx>
      <c:valAx>
        <c:axId val="132266752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  <a:prstDash val="sysDash"/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33619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781856594848721"/>
          <c:y val="0.32836065081837357"/>
          <c:w val="0.30033589551306089"/>
          <c:h val="0.14445689978710821"/>
        </c:manualLayout>
      </c:layout>
      <c:overlay val="1"/>
      <c:spPr>
        <a:solidFill>
          <a:srgbClr val="FFFF00"/>
        </a:solidFill>
        <a:ln>
          <a:solidFill>
            <a:schemeClr val="accent1"/>
          </a:solidFill>
        </a:ln>
      </c:spPr>
      <c:txPr>
        <a:bodyPr/>
        <a:lstStyle/>
        <a:p>
          <a:pPr>
            <a:defRPr sz="1600" b="1" i="0" baseline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90FC3-5714-4D80-8F8B-B818362C4287}" type="datetimeFigureOut">
              <a:rPr lang="en-US" smtClean="0"/>
              <a:pPr/>
              <a:t>5/9/2019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A30C8-9672-4E90-8C1F-E05AB04F03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33034-A28A-4CCE-9BCF-63B08F2B7B5F}" type="datetimeFigureOut">
              <a:rPr lang="es-PE" smtClean="0"/>
              <a:pPr/>
              <a:t>9/05/2019</a:t>
            </a:fld>
            <a:endParaRPr lang="es-P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75D-7CDE-48D0-ACE4-78D584820722}" type="slidenum">
              <a:rPr lang="es-PE" smtClean="0"/>
              <a:pPr/>
              <a:t>‹#›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4005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33034-A28A-4CCE-9BCF-63B08F2B7B5F}" type="datetimeFigureOut">
              <a:rPr lang="es-PE" smtClean="0"/>
              <a:pPr/>
              <a:t>9/05/2019</a:t>
            </a:fld>
            <a:endParaRPr lang="es-P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75D-7CDE-48D0-ACE4-78D584820722}" type="slidenum">
              <a:rPr lang="es-PE" smtClean="0"/>
              <a:pPr/>
              <a:t>‹#›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6715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6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0ED0F1-E022-BF46-8198-EA1FBA523C58}" type="datetime1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5/9/2019</a:t>
            </a:fld>
            <a:endParaRPr lang="en-US" dirty="0"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3894F9B-7728-624E-A0B6-DB1A8860521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2194560"/>
            <a:ext cx="9144000" cy="1554480"/>
          </a:xfrm>
        </p:spPr>
        <p:txBody>
          <a:bodyPr anchor="ctr" anchorCtr="1">
            <a:noAutofit/>
          </a:bodyPr>
          <a:lstStyle/>
          <a:p>
            <a:r>
              <a:rPr lang="es-ES" sz="4000" b="1" dirty="0">
                <a:latin typeface="+mn-lt"/>
              </a:rPr>
              <a:t>Reformas en agua potable y saneamiento en América Latina: Lecciones aprendidas</a:t>
            </a:r>
            <a:endParaRPr lang="en-US" sz="4000" b="1" dirty="0">
              <a:latin typeface="+mn-lt"/>
            </a:endParaRPr>
          </a:p>
        </p:txBody>
      </p:sp>
      <p:sp>
        <p:nvSpPr>
          <p:cNvPr id="4" name="Rectangle 13"/>
          <p:cNvSpPr txBox="1">
            <a:spLocks noChangeArrowheads="1"/>
          </p:cNvSpPr>
          <p:nvPr/>
        </p:nvSpPr>
        <p:spPr>
          <a:xfrm>
            <a:off x="2468880" y="4206240"/>
            <a:ext cx="6217920" cy="2377440"/>
          </a:xfrm>
          <a:prstGeom prst="rect">
            <a:avLst/>
          </a:prstGeom>
          <a:noFill/>
          <a:ln/>
        </p:spPr>
        <p:txBody>
          <a:bodyPr rIns="0"/>
          <a:lstStyle/>
          <a:p>
            <a:pPr lvl="0">
              <a:spcBef>
                <a:spcPts val="0"/>
              </a:spcBef>
              <a:defRPr/>
            </a:pPr>
            <a:r>
              <a:rPr lang="es-419" sz="2400" b="1" dirty="0"/>
              <a:t>Misión de la Asociación Brasileña de Ingeniería Sanitaria y Ambiental (ABES) a Chile</a:t>
            </a:r>
          </a:p>
          <a:p>
            <a:pPr lvl="0">
              <a:defRPr/>
            </a:pPr>
            <a:r>
              <a:rPr lang="es-419" sz="1600" dirty="0"/>
              <a:t>(Sala </a:t>
            </a:r>
            <a:r>
              <a:rPr lang="es-419" sz="1600" noProof="1"/>
              <a:t>Fajnzylber</a:t>
            </a:r>
            <a:r>
              <a:rPr lang="es-419" sz="1600" dirty="0"/>
              <a:t>, CEPAL, Santiago de Chile, 6 al 10 de mayo de 2019</a:t>
            </a:r>
            <a:r>
              <a:rPr kumimoji="0" lang="es-419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 </a:t>
            </a:r>
            <a:r>
              <a:rPr kumimoji="0" lang="es-ES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Andrei S. Jouravlev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 Oficial para Asuntos Económicos (</a:t>
            </a:r>
            <a:r>
              <a:rPr kumimoji="0" lang="es-ES" sz="160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jubilado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División de Recursos Naturales, Comisión Económica para América Latina y el Caribe (CEPAL) de las Naciones Unidas (e-mail: </a:t>
            </a:r>
            <a:r>
              <a:rPr kumimoji="0" lang="es-ES" sz="1600" b="0" i="1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ajouravlev@yahoo.com</a:t>
            </a:r>
            <a:r>
              <a:rPr lang="es-ES" sz="1600" dirty="0"/>
              <a:t>, TEL: +56984068440)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Users\AJOURA~1\AppData\Local\Temp\$$_C821\CEPAL espanol\PNG-Transparentes para ppt\logocepal-esp-transp-P5625-RecNatural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" y="4160520"/>
            <a:ext cx="2160380" cy="265176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73613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5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Una característica común de las reformas en el sector ha sido una </a:t>
            </a:r>
            <a:r>
              <a:rPr lang="es-MX" sz="2400" b="1" u="sng" dirty="0"/>
              <a:t>explícita separación institucional</a:t>
            </a:r>
            <a:r>
              <a:rPr lang="es-MX" sz="2400" dirty="0"/>
              <a:t> entre las funciones de: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Prestación de servicios y administración de sistemas.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Definición de políticas sectoriales y planificación estratégica.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Regulación económica, fiscalización y control de los prestadores.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Estas funciones se asignan a </a:t>
            </a:r>
            <a:r>
              <a:rPr lang="es-MX" sz="2400" b="1" u="sng" dirty="0"/>
              <a:t>organismos diferentes</a:t>
            </a:r>
            <a:r>
              <a:rPr lang="es-MX" sz="2400" dirty="0"/>
              <a:t>, y con responsabilidades y obligaciones claramente definidas: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¿Por qué? </a:t>
            </a:r>
            <a:r>
              <a:rPr lang="es-MX" sz="2000" b="1" u="sng" dirty="0"/>
              <a:t>Actores sectoriales son fácilmente </a:t>
            </a:r>
            <a:r>
              <a:rPr lang="es-MX" sz="2000" b="1" u="sng" noProof="1"/>
              <a:t>capturable</a:t>
            </a:r>
            <a:r>
              <a:rPr lang="es-MX" sz="2000" b="1" u="sng" dirty="0"/>
              <a:t>s</a:t>
            </a:r>
            <a:r>
              <a:rPr lang="es-MX" sz="2000" dirty="0"/>
              <a:t> por grupos de interés especial, políticos, sindicatos e inversores.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Función de regulación</a:t>
            </a:r>
            <a:r>
              <a:rPr lang="es-MX" sz="2400" dirty="0"/>
              <a:t>, fiscalización y control: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Entes de regulación se han creado en más del 50% de los países de la región, en comparación con 13% en otros países en vías de desarrollo: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En 2001, se creó la Asociación de Entes Reguladores de Agua Potable y Saneamiento de las Américas (ADERASA).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Asociaciones nacionales de reguladores en países federales (Argentina y Brasil).</a:t>
            </a:r>
            <a:endParaRPr lang="es-ES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Estructura institucional</a:t>
            </a:r>
          </a:p>
        </p:txBody>
      </p:sp>
    </p:spTree>
    <p:extLst>
      <p:ext uri="{BB962C8B-B14F-4D97-AF65-F5344CB8AC3E}">
        <p14:creationId xmlns:p14="http://schemas.microsoft.com/office/powerpoint/2010/main" val="4206824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6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Independencia del regulador</a:t>
            </a:r>
            <a:r>
              <a:rPr lang="es-MX" sz="2400" dirty="0"/>
              <a:t> con relación al poder político: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Una ley no es suficiente. Mucho depende de la calidad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Decisiones de los reguladores deberían ser apelables solo ante los jueces y no ante el ejecutivo: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Responsabilidad ante el ejecutivo favorece captura por parte de industria: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Las cortes de justicia no deberían entrar a revisar decisiones técnicas, sino limitarse a cuestiones exclusivamente jurídicas.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Actividad regulatoria</a:t>
            </a:r>
            <a:r>
              <a:rPr lang="es-MX" sz="2400" dirty="0"/>
              <a:t> requiere recursos adicionales: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Una regulación ineficaz es equivalente a un impuesto al consumidor.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Rendición de cuentas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Entre gobiernos y usuarios existe la percepción de que: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Cuando sucedieron conflictos con inversores, los reguladores no cumplieron adecuadamente con su papel.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El rol de los reguladores es insignificante, o inclusive prescindible, cuanto la prestación es municipal o estatal.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Estructura institucional</a:t>
            </a:r>
          </a:p>
        </p:txBody>
      </p:sp>
    </p:spTree>
    <p:extLst>
      <p:ext uri="{BB962C8B-B14F-4D97-AF65-F5344CB8AC3E}">
        <p14:creationId xmlns:p14="http://schemas.microsoft.com/office/powerpoint/2010/main" val="1548527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4516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7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Desde los años 80, la tendencia de las políticas públicas en el sector ha sido hacia la descentralización o municipalización.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Sin embargo, hay buenas razones para pensar que </a:t>
            </a:r>
            <a:r>
              <a:rPr lang="es-MX" sz="2400" b="1" u="sng" dirty="0"/>
              <a:t>estructuras de prestación más agregadas ofrecen importantes ventajas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Lo que se comprueba tanto por los problemas que se observan en los países que decidieron municipalizar la prestación, como por las tendencias hacia la consolidación en muchos casos.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Eficiencia en la prestación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La escala mínima eficiente de prestación se estima en forma conservadora entre 100 mil y 1 millones de habitantes servidos: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Y es probable que este rango sea una subestimación.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Eficiencia en operación y mantenimiento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Prestadores más grandes tienen acceso a mejores y mayores recursos: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Y son menos vulnerables a interferencias políticas en decisiones técnicas.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Estructura industrial (horizontal)</a:t>
            </a:r>
          </a:p>
        </p:txBody>
      </p:sp>
    </p:spTree>
    <p:extLst>
      <p:ext uri="{BB962C8B-B14F-4D97-AF65-F5344CB8AC3E}">
        <p14:creationId xmlns:p14="http://schemas.microsoft.com/office/powerpoint/2010/main" val="2106796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8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Sustentabilidad financiera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Prestación en un área de servicio más grande (y más diversa en términos socioeconómicos) facilita la aplicación de subsidios cruzados.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Integración y cohesión nacional y social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Una estructura más consolidada permite reducir diferencias geográficas en coberturas, niveles tarifarios y calidad de servicio.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Calidad de control y regulación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Para poder regular bien, el universo a controlar debe ser manejable.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Pequeños prestadores enfrentan altos costos regulatorios.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Gestión del agua y adaptación al cambio climático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Mayor consistencia entre áreas de servicio y cuencas hidrográficas: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Facilita el manejo de cuencas de captación.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Ofrece mejores incentivos para el control de la contaminación.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Mayor escala de prestación aumenta la seguridad del suministro (al tener el prestador acceso a varias fuentes de abastecimiento).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Estructura industrial (horizontal)</a:t>
            </a:r>
          </a:p>
        </p:txBody>
      </p:sp>
    </p:spTree>
    <p:extLst>
      <p:ext uri="{BB962C8B-B14F-4D97-AF65-F5344CB8AC3E}">
        <p14:creationId xmlns:p14="http://schemas.microsoft.com/office/powerpoint/2010/main" val="3316803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9641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9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54480"/>
            <a:ext cx="8229600" cy="53035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En los años 90, casi todos los países de la región adoptaron políticas tendientes a fomentar la participación privada: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En su auge, la participación privada alcanzó 10-15% de la población urbana (en comparación con tan sólo un 5% en el resto del mundo):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Se han producido múltiples conflictos y renegociaciones, que tuvieron como resultado una salida generalizada de operadores privados: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Muchos prestadores fueron (re)estatizados e inclusivamente la participación privada fue prohibida de algunos países (Bolivia, Ecuador, Uruguay).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Quedan múltiples casos aislados de participación privada (existen en un 40% de los países), pero salvo en Chile, son más la excepción que la regla general.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¿Qué es más eficiente, prestación pública o privada?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Una larga serie de estudios (EE.UU.):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No hay demasiados elementos objetivos que justifiquen preferir un tipo de propiedad, sino que la eficiencia depende de las políticas de regulación y condiciones del entorno: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Corresponde realizar una evaluación caso por caso de las ventajas y desventajas y de las condiciones que favorecen el éxito o fracaso.</a:t>
            </a:r>
            <a:endParaRPr lang="es-ES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Estructura de propiedad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FC05F1-5B5D-4C06-B607-2BBABE6DA057}"/>
              </a:ext>
            </a:extLst>
          </p:cNvPr>
          <p:cNvSpPr txBox="1"/>
          <p:nvPr/>
        </p:nvSpPr>
        <p:spPr>
          <a:xfrm>
            <a:off x="0" y="0"/>
            <a:ext cx="2926080" cy="59436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1600" dirty="0"/>
              <a:t>Más adelante: La experiencia de Chile con la participación privada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13890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7398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10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En este sector existen </a:t>
            </a:r>
            <a:r>
              <a:rPr lang="es-MX" sz="2400" b="1" u="sng" dirty="0"/>
              <a:t>pocos incentivos</a:t>
            </a:r>
            <a:r>
              <a:rPr lang="es-MX" sz="2400" dirty="0"/>
              <a:t> para la eficiencia: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Que los servicios se presten al menor costo.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Que las tarifas reflejen esos costos mínimos de la prestación.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Los incentivos para la eficiencia dependen de manera crítica del marco regulatorio adoptado: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En los países de la región, los marcos regulatorios fueron originalmente diseñados con el </a:t>
            </a:r>
            <a:r>
              <a:rPr lang="es-MX" sz="2000" b="1" u="sng" dirty="0"/>
              <a:t>objetivo específico de regular a prestadores privados</a:t>
            </a:r>
            <a:r>
              <a:rPr lang="es-MX" sz="2000" dirty="0"/>
              <a:t>, pero casi todos ellos son de propiedad municipal o estatal: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¿Se puede aplicar el mismo enfoque a este tipo de prestadores?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Hay </a:t>
            </a:r>
            <a:r>
              <a:rPr lang="es-MX" sz="2000" b="1" u="sng" dirty="0"/>
              <a:t>varios puntos de coincidencia</a:t>
            </a:r>
            <a:r>
              <a:rPr lang="es-MX" sz="2000" dirty="0"/>
              <a:t>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Importancia crucial de la información (indicadores, benchmarking, contabilidad).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Principios de autofinanciamiento, rentabilidad justa y razonable, buena fe, diligencia debida, obligación de eficiencia, y transferencia de ganancias de eficiencia a consumidores.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Regulación por ley (general) y no por contrato (tampoco, decreto).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Garantías y protecciones artificiales incrementan el riesgo de ineficiencia.</a:t>
            </a:r>
            <a:endParaRPr lang="es-ES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Políticas regulatorias</a:t>
            </a:r>
          </a:p>
        </p:txBody>
      </p:sp>
    </p:spTree>
    <p:extLst>
      <p:ext uri="{BB962C8B-B14F-4D97-AF65-F5344CB8AC3E}">
        <p14:creationId xmlns:p14="http://schemas.microsoft.com/office/powerpoint/2010/main" val="3739833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11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En general, los marcos regulatorios han sido poco efectivos en fomentar eficiencia de prestadores públicos que tienen </a:t>
            </a:r>
            <a:r>
              <a:rPr lang="es-MX" sz="2400" b="1" u="sng" dirty="0"/>
              <a:t>incentivos diferentes a los de la empresa privada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Muchos prestadores (o sus propietarios institucionales) tienen una </a:t>
            </a:r>
            <a:r>
              <a:rPr lang="es-MX" sz="2000" b="1" u="sng" dirty="0"/>
              <a:t>aversión a reajustar las tarifas</a:t>
            </a:r>
            <a:r>
              <a:rPr lang="es-MX" sz="2000" dirty="0"/>
              <a:t>, por consideraciones políticas.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Debido a la asimetría de poder, el prestador (a menudo, apoyado por el ejecutivo) simplemente puede </a:t>
            </a:r>
            <a:r>
              <a:rPr lang="es-MX" sz="2000" b="1" u="sng" dirty="0"/>
              <a:t>ignorar los mandatos del regulador</a:t>
            </a:r>
            <a:r>
              <a:rPr lang="es-MX" sz="2000" dirty="0"/>
              <a:t>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Además, se presentan conflictos similares debido a la </a:t>
            </a:r>
            <a:r>
              <a:rPr lang="es-MX" b="1" u="sng" dirty="0"/>
              <a:t>autonomía municipal</a:t>
            </a:r>
            <a:r>
              <a:rPr lang="es-MX" dirty="0"/>
              <a:t>, que se agravan por la </a:t>
            </a:r>
            <a:r>
              <a:rPr lang="es-MX" b="1" u="sng" dirty="0"/>
              <a:t>fragmentación de los prestadores</a:t>
            </a:r>
            <a:r>
              <a:rPr lang="es-MX" dirty="0"/>
              <a:t>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Muchos prestadores se mueven en un </a:t>
            </a:r>
            <a:r>
              <a:rPr lang="es-MX" sz="2000" b="1" u="sng" dirty="0"/>
              <a:t>ambiente de escasez de recursos</a:t>
            </a:r>
            <a:r>
              <a:rPr lang="es-MX" sz="2000" dirty="0"/>
              <a:t> que no les permite cumplir con los mandatos regulatorios: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Además, las decisiones sobre la asignación de recursos </a:t>
            </a:r>
            <a:r>
              <a:rPr lang="es-MX" b="1" u="sng" dirty="0"/>
              <a:t>no dependen ni del regulador ni del prestador</a:t>
            </a:r>
            <a:r>
              <a:rPr lang="es-MX" dirty="0"/>
              <a:t>, sino de autoridades de hacienda.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Todo esto </a:t>
            </a:r>
            <a:r>
              <a:rPr lang="es-MX" sz="2400" b="1" u="sng" dirty="0"/>
              <a:t>exige revisar la naturaleza de la regulación</a:t>
            </a:r>
            <a:r>
              <a:rPr lang="es-MX" sz="2400" dirty="0"/>
              <a:t> y adecuarla a los incentivos y situaciones reales.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s-ES" sz="2400" dirty="0"/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Políticas regulatorias</a:t>
            </a:r>
          </a:p>
        </p:txBody>
      </p:sp>
    </p:spTree>
    <p:extLst>
      <p:ext uri="{BB962C8B-B14F-4D97-AF65-F5344CB8AC3E}">
        <p14:creationId xmlns:p14="http://schemas.microsoft.com/office/powerpoint/2010/main" val="2779641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53963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12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32104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Aunque todavía </a:t>
            </a:r>
            <a:r>
              <a:rPr lang="es-ES" sz="2400" b="1" u="sng" dirty="0"/>
              <a:t>no hay una respuesta clara sobre cómo regular mejor los prestadores estatales y municipales</a:t>
            </a:r>
            <a:r>
              <a:rPr lang="es-ES" sz="2400" dirty="0"/>
              <a:t>, nuestras investigaciones apuntan a la importancia de lo siguiente: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b="1" u="sng" dirty="0"/>
              <a:t>Independencia de directores</a:t>
            </a:r>
            <a:r>
              <a:rPr lang="es-MX" sz="2000" dirty="0"/>
              <a:t>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El factor más importante que define la orientación de los directores es de dónde provienen y a dónde regresan después de sus nombramientos: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Equilibrio entre directores designados por la autoridad política, y aquéllos nombrados en procedimientos públicos y competitivos.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Con derecho a la permanencia en el cargo: Sin remoción discrecional.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Responsabilidad personal, y no institucional, por los desvíos.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b="1" u="sng" dirty="0"/>
              <a:t>Orientación comercial</a:t>
            </a:r>
            <a:r>
              <a:rPr lang="es-MX" sz="2000" dirty="0"/>
              <a:t>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Búsqueda de sustentabilidad financiera, priorización clara de los objetivos del prestador, plan de desarrollo que refleje estos objetivos y se oriente a satisfacer las necesidades de los usuarios.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b="1" u="sng" dirty="0"/>
              <a:t>Régimen laboral de empleados</a:t>
            </a:r>
            <a:r>
              <a:rPr lang="es-MX" sz="2000" dirty="0"/>
              <a:t>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Régimen laboral que asegure la independencia de los empleados frente a presiones externas, profesionalización de la actividad, y prevención de los desvíos.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Políticas regulatorias</a:t>
            </a:r>
          </a:p>
        </p:txBody>
      </p:sp>
    </p:spTree>
    <p:extLst>
      <p:ext uri="{BB962C8B-B14F-4D97-AF65-F5344CB8AC3E}">
        <p14:creationId xmlns:p14="http://schemas.microsoft.com/office/powerpoint/2010/main" val="4141527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2241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13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En la región por varias décadas, el autofinanciamiento era un objetivo declarado, pero casi nunca alcanzado en la práctica.</a:t>
            </a:r>
            <a:endParaRPr lang="es-ES" sz="2400" dirty="0"/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¿</a:t>
            </a:r>
            <a:r>
              <a:rPr lang="es-MX" sz="2000" b="1" u="sng" dirty="0"/>
              <a:t>Por qué es esencial asegurar el autofinanciamiento de la prestación vía tarifas</a:t>
            </a:r>
            <a:r>
              <a:rPr lang="es-MX" sz="2000" dirty="0"/>
              <a:t>?</a:t>
            </a:r>
            <a:endParaRPr lang="es-MX" sz="2000" b="1" u="sng" dirty="0"/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Reduce demandas sobre los </a:t>
            </a:r>
            <a:r>
              <a:rPr lang="es-MX" b="1" u="sng" dirty="0"/>
              <a:t>presupuestos gubernamentales</a:t>
            </a:r>
            <a:r>
              <a:rPr lang="es-MX" dirty="0"/>
              <a:t>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Permite dirigir los recursos a sectores más difíciles de financiar vía tarifas.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b="1" u="sng" dirty="0"/>
              <a:t>Incentivos para prestación eficiente</a:t>
            </a:r>
            <a:r>
              <a:rPr lang="es-MX" dirty="0"/>
              <a:t> (control de ingresos y gastos):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Crea una relación directa entre ingresos percibidos y servicios prestados (clientes servidos y volúmenes suministrados, recolectados y tratados).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Entrega una </a:t>
            </a:r>
            <a:r>
              <a:rPr lang="es-MX" b="1" u="sng" dirty="0"/>
              <a:t>señal clara a los usuarios</a:t>
            </a:r>
            <a:r>
              <a:rPr lang="es-MX" dirty="0"/>
              <a:t> sobre el costo real de los servicios, incentivando su uso más racional (con micro medición).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Hace que la prestación sea </a:t>
            </a:r>
            <a:r>
              <a:rPr lang="es-MX" b="1" u="sng" dirty="0"/>
              <a:t>menos vulnerable a cambios en el contexto macroeconómico</a:t>
            </a:r>
            <a:r>
              <a:rPr lang="es-MX" dirty="0"/>
              <a:t>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Tiende a </a:t>
            </a:r>
            <a:r>
              <a:rPr lang="es-MX" b="1" u="sng" dirty="0"/>
              <a:t>limitar las oportunidades para la intervención política</a:t>
            </a:r>
            <a:r>
              <a:rPr lang="es-MX" dirty="0"/>
              <a:t> en la gestión técnica de los prestadores.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Políticas tarifarias</a:t>
            </a:r>
          </a:p>
        </p:txBody>
      </p:sp>
    </p:spTree>
    <p:extLst>
      <p:ext uri="{BB962C8B-B14F-4D97-AF65-F5344CB8AC3E}">
        <p14:creationId xmlns:p14="http://schemas.microsoft.com/office/powerpoint/2010/main" val="2889988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14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En la actualidad en las grandes ciudades de la región, con pocas excepciones, </a:t>
            </a:r>
            <a:r>
              <a:rPr lang="es-MX" sz="2400" b="1" u="sng" dirty="0"/>
              <a:t>los ingresos tarifarios cubren los costos operativos, depreciaciones y pagos de intereses por deudas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Tendencia a la (</a:t>
            </a:r>
            <a:r>
              <a:rPr lang="es-MX" sz="2000" noProof="1"/>
              <a:t>mirco</a:t>
            </a:r>
            <a:r>
              <a:rPr lang="es-MX" sz="2000" dirty="0"/>
              <a:t>) </a:t>
            </a:r>
            <a:r>
              <a:rPr lang="es-MX" sz="2000" b="1" u="sng" dirty="0"/>
              <a:t>medición generalizada</a:t>
            </a:r>
            <a:r>
              <a:rPr lang="es-MX" sz="2000" dirty="0"/>
              <a:t> de consumos: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Sin embargo, también se usan esquemas tarifarios no medidos (30%).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Tendencia hacia </a:t>
            </a:r>
            <a:r>
              <a:rPr lang="es-MX" sz="2000" b="1" u="sng" dirty="0"/>
              <a:t>tarifas en dos partes</a:t>
            </a:r>
            <a:r>
              <a:rPr lang="es-MX" sz="2000" dirty="0"/>
              <a:t>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Cargo fijo y cargo variable con los bloques crecientes de consumo.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Muchos sistemas son </a:t>
            </a:r>
            <a:r>
              <a:rPr lang="es-MX" sz="2000" b="1" u="sng" dirty="0"/>
              <a:t>innecesariamente complejos</a:t>
            </a:r>
            <a:r>
              <a:rPr lang="es-MX" sz="2000" dirty="0"/>
              <a:t>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b="1" u="sng" dirty="0"/>
              <a:t>Demasiadas categorías y bloques</a:t>
            </a:r>
            <a:r>
              <a:rPr lang="es-MX" sz="2000" dirty="0"/>
              <a:t>, con poca diferencia entre ellos: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Esto aumenta costos de administración y conflictos.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Es recomendable </a:t>
            </a:r>
            <a:r>
              <a:rPr lang="es-MX" sz="2000" b="1" u="sng" dirty="0"/>
              <a:t>evitar las tarifas demasiado progresivas</a:t>
            </a:r>
            <a:r>
              <a:rPr lang="es-MX" sz="2000" dirty="0"/>
              <a:t>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Esto puede incentivar el fraude y expulsar a grandes clientes.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Se observa interés en tarifas estacionales, tarifas por zona geográfica y en algunos casos, cargos o tasas ambientales.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Políticas tarifarias</a:t>
            </a:r>
          </a:p>
        </p:txBody>
      </p:sp>
    </p:spTree>
    <p:extLst>
      <p:ext uri="{BB962C8B-B14F-4D97-AF65-F5344CB8AC3E}">
        <p14:creationId xmlns:p14="http://schemas.microsoft.com/office/powerpoint/2010/main" val="66209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8078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15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La región de América Latina y el Caribe presenta: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Alto </a:t>
            </a:r>
            <a:r>
              <a:rPr lang="es-MX" sz="2000" b="1" u="sng" dirty="0"/>
              <a:t>nivel de pobreza</a:t>
            </a:r>
            <a:r>
              <a:rPr lang="es-MX" sz="2000" dirty="0"/>
              <a:t> (región, 30%; Brasil, 20%) e </a:t>
            </a:r>
            <a:r>
              <a:rPr lang="es-MX" sz="2000" b="1" u="sng" dirty="0"/>
              <a:t>indigencia</a:t>
            </a:r>
            <a:r>
              <a:rPr lang="es-MX" sz="2000" dirty="0"/>
              <a:t> (10%, 6%).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b="1" u="sng" dirty="0"/>
              <a:t>Distribución del ingreso</a:t>
            </a:r>
            <a:r>
              <a:rPr lang="es-MX" sz="2000" dirty="0"/>
              <a:t> más desigual de todo el mundo.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Las </a:t>
            </a:r>
            <a:r>
              <a:rPr lang="es-MX" sz="2000" b="1" u="sng" dirty="0"/>
              <a:t>carencias de cobertura</a:t>
            </a:r>
            <a:r>
              <a:rPr lang="es-MX" sz="2000" dirty="0"/>
              <a:t> (agua potable, saneamiento, alcantarillado, tratamientos de las aguas residuales) y deficiencias de prestación (calidad del servicio) se concentran en grupos de menores ingresos.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En estas condiciones, </a:t>
            </a:r>
            <a:r>
              <a:rPr lang="es-MX" sz="2400" b="1" u="sng" dirty="0"/>
              <a:t>sin subsidios de algún tipo</a:t>
            </a:r>
            <a:r>
              <a:rPr lang="es-MX" sz="2400" dirty="0"/>
              <a:t> (directos o cruzados), </a:t>
            </a:r>
            <a:r>
              <a:rPr lang="es-MX" sz="2400" b="1" u="sng" dirty="0"/>
              <a:t>los servicios no podrán llegar a una parte importante de la población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Se requieren los </a:t>
            </a:r>
            <a:r>
              <a:rPr lang="es-MX" sz="2000" b="1" u="sng" dirty="0"/>
              <a:t>subsidios a la oferta</a:t>
            </a:r>
            <a:r>
              <a:rPr lang="es-MX" sz="2000" dirty="0"/>
              <a:t> (para prestadores) para expandir las coberturas y universalizar (y mejorar) los servicios.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También son necesarios los </a:t>
            </a:r>
            <a:r>
              <a:rPr lang="es-MX" sz="2000" b="1" u="sng" dirty="0"/>
              <a:t>subsidios a la demanda</a:t>
            </a:r>
            <a:r>
              <a:rPr lang="es-MX" sz="2000" dirty="0"/>
              <a:t> (consumidores) para ayudar a clientes pobres a conectarse y luego pagar sus facturas.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/>
              <a:t>Políticas de subsidios</a:t>
            </a:r>
          </a:p>
        </p:txBody>
      </p:sp>
    </p:spTree>
    <p:extLst>
      <p:ext uri="{BB962C8B-B14F-4D97-AF65-F5344CB8AC3E}">
        <p14:creationId xmlns:p14="http://schemas.microsoft.com/office/powerpoint/2010/main" val="14387117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16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Creciente interés en </a:t>
            </a:r>
            <a:r>
              <a:rPr lang="es-MX" sz="2400" b="1" u="sng" dirty="0"/>
              <a:t>subsidios directos</a:t>
            </a:r>
            <a:r>
              <a:rPr lang="es-MX" sz="2400" dirty="0"/>
              <a:t> y </a:t>
            </a:r>
            <a:r>
              <a:rPr lang="es-MX" sz="2400" b="1" u="sng" dirty="0"/>
              <a:t>mejor focalizados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Herramienta de acceso a otros subsidios y programas sociales.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Subsidios explícitos: Figuran en la factura.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Parciales: Inducen esfuerzo de pago.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Se usan diferentes filtros (por ejemplo, posesión de bienes).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Temporales: Se terminan con el paso del tiempo (reevaluación).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Penalidades por incumplimiento: Se terminan en caso de mora.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¿Cómo se define el grado de </a:t>
            </a:r>
            <a:r>
              <a:rPr lang="es-MX" sz="2400" b="1" u="sng" dirty="0"/>
              <a:t>accesibilidad económica</a:t>
            </a:r>
            <a:r>
              <a:rPr lang="es-MX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Normalmente se establece que el </a:t>
            </a:r>
            <a:r>
              <a:rPr lang="es-MX" sz="2000" b="1" u="sng" dirty="0"/>
              <a:t>gasto familiar en estos servicios no debe exceder un determinado porcentaje del ingreso</a:t>
            </a:r>
            <a:r>
              <a:rPr lang="es-MX" sz="2000" dirty="0"/>
              <a:t> del hogar: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Con valores entre 1% y 5% (con nivel representativo entre 2% y 3%).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dirty="0"/>
              <a:t>¿Qué </a:t>
            </a:r>
            <a:r>
              <a:rPr lang="es-MX" sz="2400" b="1" u="sng" dirty="0"/>
              <a:t>nivel de consumo</a:t>
            </a:r>
            <a:r>
              <a:rPr lang="es-MX" sz="2400" dirty="0"/>
              <a:t> normalmente se subsidia?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En promedio 14-15 m³/mes, con una amplia variación entre 4 y 30.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Políticas de subsidios a usuarios</a:t>
            </a:r>
          </a:p>
        </p:txBody>
      </p:sp>
    </p:spTree>
    <p:extLst>
      <p:ext uri="{BB962C8B-B14F-4D97-AF65-F5344CB8AC3E}">
        <p14:creationId xmlns:p14="http://schemas.microsoft.com/office/powerpoint/2010/main" val="18482579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Lecciones principales.</a:t>
            </a:r>
            <a:endParaRPr lang="es-ES" dirty="0">
              <a:highlight>
                <a:srgbClr val="FFFF00"/>
              </a:highlight>
            </a:endParaRP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08317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17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475488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En este sector, </a:t>
            </a:r>
            <a:r>
              <a:rPr lang="es-ES" sz="2400" b="1" u="sng" dirty="0"/>
              <a:t>prioridades gubernamentales son muy importantes</a:t>
            </a:r>
            <a:r>
              <a:rPr lang="es-ES" sz="2400" dirty="0"/>
              <a:t>. Se ven, no en declaraciones políticas, sino en: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La ética de servicio público.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La construcción (y respeto) de instituciones sólidas y estables.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Las asignaciones presupuestarias.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Estas prioridades deben basarse en el </a:t>
            </a:r>
            <a:r>
              <a:rPr lang="es-ES" sz="2400" b="1" u="sng" dirty="0"/>
              <a:t>reconocimiento del rol estratégico del sector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protección de la salud pública, pero también en la lucha contra la pobreza e indigencia, y en el fomento de desarrollo económico.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Importancia crucial de políticas macroeconómicas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Para que servicios sean sustentables, las economías deben crecer para poder generar, a través de salarios e impuestos, recursos para pagarlos.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Lecciones principales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413665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18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321040" cy="475488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Eficiencia y equidad no son antagónicos</a:t>
            </a:r>
            <a:r>
              <a:rPr lang="es-ES" sz="2400" dirty="0"/>
              <a:t> sino complementarios: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La eficiencia reduce los costos de prestación, lo que implica mayor asequibilidad financiera y mayores oportunidades de expansión.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Eficiencia depende de la calidad de políticas y regulación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Buena regulación es compleja, conflictiva y requiere recursos.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Su diseño debe ajustarse a la estructura de propiedad de prestadores.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Su éxito depende de la existencia del aparato estatal eficiente.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Formulación y reforma de </a:t>
            </a:r>
            <a:r>
              <a:rPr lang="es-ES" sz="2400" b="1" u="sng" dirty="0"/>
              <a:t>políticas sectoriales</a:t>
            </a:r>
            <a:r>
              <a:rPr lang="es-ES" sz="2400" dirty="0"/>
              <a:t> deben basarse: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Proceso de reflexión y consenso nacional, a nivel político y técnico.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Estrategia de cambio paso a paso, guiada por un criterio realista y pragmático: Se requieren consensos políticos y visión de largo plazo.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Evitar respuestas “universales” basadas en teorías o ideologías, sino en experiencias empíricas que han superado la prueba del tiempo.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/>
              <a:t>Lecciones principales</a:t>
            </a:r>
          </a:p>
        </p:txBody>
      </p:sp>
    </p:spTree>
    <p:extLst>
      <p:ext uri="{BB962C8B-B14F-4D97-AF65-F5344CB8AC3E}">
        <p14:creationId xmlns:p14="http://schemas.microsoft.com/office/powerpoint/2010/main" val="2941366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0292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Comisión Económica para América Latina y el Caribe</a:t>
            </a:r>
            <a:r>
              <a:rPr lang="es-ES" sz="2400" dirty="0"/>
              <a:t> (CEPAL):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Una de las cinco comisiones regionales de las Naciones Unidas: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b="1" u="sng" dirty="0"/>
              <a:t>Misión</a:t>
            </a:r>
            <a:r>
              <a:rPr lang="es-ES" dirty="0"/>
              <a:t>: Contribuir al desarrollo económico y social de los países.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División de Recursos Naturales</a:t>
            </a:r>
            <a:r>
              <a:rPr lang="es-ES" sz="2400" dirty="0"/>
              <a:t> (DRN):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1) bioeconomía; 2) recursos mineros; 3) agricultura y desarrollo rural; 4) energía; 5) recursos naturales; 6) biodiversidad; 7) recursos hídricos.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Objetivo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Fortalecimiento de la capacidad institucional de los países para formular y aplicar políticas públicas y marcos normativos</a:t>
            </a:r>
            <a:r>
              <a:rPr lang="es-ES" dirty="0"/>
              <a:t>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Temática de recursos hídricos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Gestión (y legislación) de los recursos hídricos.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Servicios de agua potable y saneamiento.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Organismos de (gestión del agua a nivel de) cuenca.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alimentación.</a:t>
            </a:r>
            <a:endParaRPr lang="es-ES" sz="2400" dirty="0"/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¿Quiénes somos y qué hacemos?</a:t>
            </a:r>
          </a:p>
        </p:txBody>
      </p:sp>
    </p:spTree>
    <p:extLst>
      <p:ext uri="{BB962C8B-B14F-4D97-AF65-F5344CB8AC3E}">
        <p14:creationId xmlns:p14="http://schemas.microsoft.com/office/powerpoint/2010/main" val="29413665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68399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19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377440"/>
            <a:ext cx="4041648" cy="3950208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Alto nivel de cobertura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Agua potable: 100%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Alcantarillado: 97%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Micro medición: 100%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Alto nivel de eficiencia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Pérdidas de agua: 25%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Empleados por mil conexiones: 3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Consumo: 210 litros por habitante por día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s-E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Santiago de Chile vs. Buenos Aires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79C1B41-5AD7-406E-BD88-9CF76431419D}"/>
              </a:ext>
            </a:extLst>
          </p:cNvPr>
          <p:cNvSpPr txBox="1">
            <a:spLocks/>
          </p:cNvSpPr>
          <p:nvPr/>
        </p:nvSpPr>
        <p:spPr>
          <a:xfrm>
            <a:off x="4645152" y="2377440"/>
            <a:ext cx="4041648" cy="3950208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Bajo nivel de cobertura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Agua potable: 71%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Alcantarillado: 57%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Micro medición: 15%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Bajo nivel de eficiencia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Pérdidas de agua: 45%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Empleados por mil conexiones: 8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Consumo: 500 litros por habitante por día</a:t>
            </a:r>
            <a:endParaRPr lang="es-E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B5DF14-8493-43BB-BEA6-3B775E66F221}"/>
              </a:ext>
            </a:extLst>
          </p:cNvPr>
          <p:cNvSpPr txBox="1"/>
          <p:nvPr/>
        </p:nvSpPr>
        <p:spPr>
          <a:xfrm>
            <a:off x="457200" y="1371600"/>
            <a:ext cx="3657600" cy="457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2000" b="1" dirty="0"/>
              <a:t>1999</a:t>
            </a:r>
            <a:r>
              <a:rPr lang="es-ES" sz="2000" dirty="0"/>
              <a:t>: EMOS → Aguas Andinas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1E2E11-48F5-4CDB-B73C-A54ECDFB6ABD}"/>
              </a:ext>
            </a:extLst>
          </p:cNvPr>
          <p:cNvSpPr txBox="1"/>
          <p:nvPr/>
        </p:nvSpPr>
        <p:spPr>
          <a:xfrm>
            <a:off x="4645152" y="1371600"/>
            <a:ext cx="3657600" cy="457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2000" b="1" dirty="0"/>
              <a:t>1993</a:t>
            </a:r>
            <a:r>
              <a:rPr lang="es-ES" sz="2000" dirty="0"/>
              <a:t>: OSN → Aguas Argentinas</a:t>
            </a:r>
            <a:endParaRPr lang="en-US" sz="2000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18C651E2-53DB-471A-AF5C-E377494E0140}"/>
              </a:ext>
            </a:extLst>
          </p:cNvPr>
          <p:cNvSpPr txBox="1">
            <a:spLocks/>
          </p:cNvSpPr>
          <p:nvPr/>
        </p:nvSpPr>
        <p:spPr>
          <a:xfrm>
            <a:off x="457200" y="1828800"/>
            <a:ext cx="4040188" cy="54864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Santiago de Chile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C4DED0CE-7AFB-4D5B-BAE3-EB859DC4E4A1}"/>
              </a:ext>
            </a:extLst>
          </p:cNvPr>
          <p:cNvSpPr txBox="1">
            <a:spLocks/>
          </p:cNvSpPr>
          <p:nvPr/>
        </p:nvSpPr>
        <p:spPr>
          <a:xfrm>
            <a:off x="4645025" y="1828800"/>
            <a:ext cx="4041775" cy="54864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Buenos Aires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A513D9-8D4F-4E13-98F7-25FA46FCFDB4}"/>
              </a:ext>
            </a:extLst>
          </p:cNvPr>
          <p:cNvSpPr/>
          <p:nvPr/>
        </p:nvSpPr>
        <p:spPr>
          <a:xfrm>
            <a:off x="457200" y="2362200"/>
            <a:ext cx="3581400" cy="16002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E7E955-5F5C-4FBB-8228-9AB3402C8604}"/>
              </a:ext>
            </a:extLst>
          </p:cNvPr>
          <p:cNvSpPr txBox="1"/>
          <p:nvPr/>
        </p:nvSpPr>
        <p:spPr>
          <a:xfrm>
            <a:off x="457200" y="6217920"/>
            <a:ext cx="4937760" cy="59436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1600" dirty="0"/>
              <a:t>Estos niveles de cobertura se hubieron logrado en el caso de Buenos Aires solo pasados unos 20 años del contrato</a:t>
            </a:r>
            <a:endParaRPr lang="en-US" sz="1600" dirty="0"/>
          </a:p>
        </p:txBody>
      </p:sp>
      <p:cxnSp>
        <p:nvCxnSpPr>
          <p:cNvPr id="16" name="Shape 17">
            <a:extLst>
              <a:ext uri="{FF2B5EF4-FFF2-40B4-BE49-F238E27FC236}">
                <a16:creationId xmlns:a16="http://schemas.microsoft.com/office/drawing/2014/main" id="{EC9736B3-FEBF-4F8A-A702-782132364E67}"/>
              </a:ext>
            </a:extLst>
          </p:cNvPr>
          <p:cNvCxnSpPr/>
          <p:nvPr/>
        </p:nvCxnSpPr>
        <p:spPr>
          <a:xfrm>
            <a:off x="4038600" y="3162300"/>
            <a:ext cx="609600" cy="3009900"/>
          </a:xfrm>
          <a:prstGeom prst="curvedConnector2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2602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20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377440"/>
            <a:ext cx="4041648" cy="420624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Se privatiza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Por venta de acciones, con objetivos sectoriales.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Desarrollo e inversión: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Estabilidad macroeconómica.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Regulador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Se creó en el año 1990: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Marco regulatorio por ley (1988), se perfeccionó en 1998, se empezó a privatizar en 1998.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Decisiones de la SISS fueron respectadas por el ejecutivo.</a:t>
            </a:r>
            <a:endParaRPr lang="es-E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Santiago de Chile vs. Buenos Aires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79C1B41-5AD7-406E-BD88-9CF76431419D}"/>
              </a:ext>
            </a:extLst>
          </p:cNvPr>
          <p:cNvSpPr txBox="1">
            <a:spLocks/>
          </p:cNvSpPr>
          <p:nvPr/>
        </p:nvSpPr>
        <p:spPr>
          <a:xfrm>
            <a:off x="4645152" y="2377440"/>
            <a:ext cx="4206240" cy="420624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Se privatiza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Sin pago al gobierno, con objetivos macroeconómicos.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Colapso y desinversión: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Crisis económica.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Regulador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Marco regulatorio por contrato: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Se privatizó en 1993, y el regulador recién empezó a operar en el año 1994.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Es rutinariamente ignorado, con decisiones a cargo del ejecutivo.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s-E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C8EE21-A7E3-4170-AE46-8AC57C22F080}"/>
              </a:ext>
            </a:extLst>
          </p:cNvPr>
          <p:cNvSpPr txBox="1"/>
          <p:nvPr/>
        </p:nvSpPr>
        <p:spPr>
          <a:xfrm>
            <a:off x="457200" y="1371600"/>
            <a:ext cx="3657600" cy="457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2000" b="1" dirty="0"/>
              <a:t>1999</a:t>
            </a:r>
            <a:r>
              <a:rPr lang="es-ES" sz="2000" dirty="0"/>
              <a:t>: EMOS → Aguas Andinas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FDA38B-089C-4CB9-952A-9D5C8E856EBB}"/>
              </a:ext>
            </a:extLst>
          </p:cNvPr>
          <p:cNvSpPr txBox="1"/>
          <p:nvPr/>
        </p:nvSpPr>
        <p:spPr>
          <a:xfrm>
            <a:off x="4645152" y="1371600"/>
            <a:ext cx="3657600" cy="457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2000" b="1" dirty="0"/>
              <a:t>1993</a:t>
            </a:r>
            <a:r>
              <a:rPr lang="es-ES" sz="2000" dirty="0"/>
              <a:t>: OSN → Aguas Argentinas</a:t>
            </a:r>
            <a:endParaRPr lang="en-US" sz="2000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5D2A16A8-8771-4F88-9922-68716020D3BE}"/>
              </a:ext>
            </a:extLst>
          </p:cNvPr>
          <p:cNvSpPr txBox="1">
            <a:spLocks/>
          </p:cNvSpPr>
          <p:nvPr/>
        </p:nvSpPr>
        <p:spPr>
          <a:xfrm>
            <a:off x="457200" y="1828800"/>
            <a:ext cx="4040188" cy="54864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Santiago de Chile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01E1A3F-6CC2-49A9-8A1A-5E7141494454}"/>
              </a:ext>
            </a:extLst>
          </p:cNvPr>
          <p:cNvSpPr txBox="1">
            <a:spLocks/>
          </p:cNvSpPr>
          <p:nvPr/>
        </p:nvSpPr>
        <p:spPr>
          <a:xfrm>
            <a:off x="4645025" y="1828800"/>
            <a:ext cx="4041775" cy="54864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Buenos Aires</a:t>
            </a:r>
          </a:p>
        </p:txBody>
      </p:sp>
    </p:spTree>
    <p:extLst>
      <p:ext uri="{BB962C8B-B14F-4D97-AF65-F5344CB8AC3E}">
        <p14:creationId xmlns:p14="http://schemas.microsoft.com/office/powerpoint/2010/main" val="32402992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21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377440"/>
            <a:ext cx="4297680" cy="429768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Grupos de bajos ingresos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El sistema de subsidios se creó en 1989 y se perfeccionó en 1991, 1994 y 2004.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La economía y salarios crecieron y la pobreza se redujo.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Tarifas se mantienen por períodos de 5 años.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Financiamiento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Sin garantías cambiarias.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La empresa utiliza fuentes nacionales de financiamiento.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s-E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Santiago de Chile vs. Buenos Aires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79C1B41-5AD7-406E-BD88-9CF76431419D}"/>
              </a:ext>
            </a:extLst>
          </p:cNvPr>
          <p:cNvSpPr txBox="1">
            <a:spLocks/>
          </p:cNvSpPr>
          <p:nvPr/>
        </p:nvSpPr>
        <p:spPr>
          <a:xfrm>
            <a:off x="4645152" y="2377440"/>
            <a:ext cx="4480560" cy="429768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Grupos de bajos ingresos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Sin subsidios; se esperaba que los pobres financiaran los costos de nuevas conexiones.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La economía se estancó, y desempleo y pobreza aumentaron.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Tarifas se modificaban casi todos los años.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Financiamiento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Con garantías cambiarias.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Se endeudó en moneda extranjera (indexación).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s-E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DB4A4B-D9AB-437F-8596-FC7B47BA6263}"/>
              </a:ext>
            </a:extLst>
          </p:cNvPr>
          <p:cNvSpPr txBox="1"/>
          <p:nvPr/>
        </p:nvSpPr>
        <p:spPr>
          <a:xfrm>
            <a:off x="457200" y="1371600"/>
            <a:ext cx="3657600" cy="457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2000" b="1" dirty="0"/>
              <a:t>1999</a:t>
            </a:r>
            <a:r>
              <a:rPr lang="es-ES" sz="2000" dirty="0"/>
              <a:t>: EMOS → Aguas Andinas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305198-BCB7-4CC5-9BFF-88DCE4A66E57}"/>
              </a:ext>
            </a:extLst>
          </p:cNvPr>
          <p:cNvSpPr txBox="1"/>
          <p:nvPr/>
        </p:nvSpPr>
        <p:spPr>
          <a:xfrm>
            <a:off x="4645152" y="1371600"/>
            <a:ext cx="3657600" cy="457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2000" b="1" dirty="0"/>
              <a:t>1993</a:t>
            </a:r>
            <a:r>
              <a:rPr lang="es-ES" sz="2000" dirty="0"/>
              <a:t>: OSN → Aguas Argentinas</a:t>
            </a:r>
            <a:endParaRPr lang="en-US" sz="2000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3C453337-A000-43F2-BAEA-BBC9A47D496A}"/>
              </a:ext>
            </a:extLst>
          </p:cNvPr>
          <p:cNvSpPr txBox="1">
            <a:spLocks/>
          </p:cNvSpPr>
          <p:nvPr/>
        </p:nvSpPr>
        <p:spPr>
          <a:xfrm>
            <a:off x="457200" y="1828800"/>
            <a:ext cx="4040188" cy="54864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Santiago de Chile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114EF33-741B-4932-8348-ED1E9E99C8E1}"/>
              </a:ext>
            </a:extLst>
          </p:cNvPr>
          <p:cNvSpPr txBox="1">
            <a:spLocks/>
          </p:cNvSpPr>
          <p:nvPr/>
        </p:nvSpPr>
        <p:spPr>
          <a:xfrm>
            <a:off x="4645025" y="1828800"/>
            <a:ext cx="4041775" cy="54864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Buenos Aires</a:t>
            </a:r>
          </a:p>
        </p:txBody>
      </p:sp>
    </p:spTree>
    <p:extLst>
      <p:ext uri="{BB962C8B-B14F-4D97-AF65-F5344CB8AC3E}">
        <p14:creationId xmlns:p14="http://schemas.microsoft.com/office/powerpoint/2010/main" val="28832160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22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8229600" cy="41148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Cobertura de redes (casi) universal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Expansión de cobertura de redes implica la necesidad de dar servicios a los grupos de bajos ingresos (el nivel de riesgo empresarial es alto):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No se sabe cuánto van a consumir, pero sí se espera que van a consumir poco y que habrá problemas de cobranza y conflictos sociales.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Viviendas informales, sin títulos de propiedad.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Costos de construcción tienden a ser altos y difíciles de estimar (zonas con condiciones topográficas complicadas y lejos de redes existentes).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Los planes de expansión están sujetos a frecuentes modificaciones por presiones políticas y sociales.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En cambio, una vez que las redes de agua </a:t>
            </a:r>
            <a:r>
              <a:rPr lang="es-MX" sz="2000" dirty="0" err="1"/>
              <a:t>potanle</a:t>
            </a:r>
            <a:r>
              <a:rPr lang="es-MX" sz="2000" dirty="0"/>
              <a:t> y alcantarillado están construidas, inversión en obras de tratamiento de las aguas residuales implica significativamente menor nivel de incertidumbre y riesgo.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Primer factor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E2C3D4-B82E-445B-859F-3A4857F33099}"/>
              </a:ext>
            </a:extLst>
          </p:cNvPr>
          <p:cNvSpPr txBox="1"/>
          <p:nvPr/>
        </p:nvSpPr>
        <p:spPr>
          <a:xfrm>
            <a:off x="0" y="0"/>
            <a:ext cx="4480560" cy="59436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1600" dirty="0"/>
              <a:t>Tres factores que explicarían el fracaso (relativo) en unos casos y éxito (relativo) en otras situaciones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80669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23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8229600" cy="45720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Prestador razonablemente eficiente y rentable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Buena información comercial y sobre el estado de la infraestructura: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Esta información normalmente no está disponible en empresas ineficientes y que se encuentran en grave situación financiera.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Implicaciones de disponer de buena información</a:t>
            </a:r>
            <a:r>
              <a:rPr lang="es-MX" sz="2400" dirty="0"/>
              <a:t> (y alta cobertura de redes de agua potable y alcantarillado):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Inversores pueden formular ofertas racionales y sustentables.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Menor riesgo, menor costo de capital.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Menores justificaciones para renegociación de contratos (conflictos).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Regulador puede fijar tarifas que se aproximen a los costos eficientes.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Impactos tarifarios serán (relativamente) menores.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Se reducen incertidumbres en procesos tarifarios posteriores.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Se limitan ganancias excesivas después de la privatización.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Segundo factor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DDEE36-8D3E-404A-B537-8A9E79B6ACAD}"/>
              </a:ext>
            </a:extLst>
          </p:cNvPr>
          <p:cNvSpPr txBox="1"/>
          <p:nvPr/>
        </p:nvSpPr>
        <p:spPr>
          <a:xfrm>
            <a:off x="0" y="0"/>
            <a:ext cx="4480560" cy="59436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1600" dirty="0"/>
              <a:t>Tres factores que explicarían el fracaso (relativo) en unos casos y éxito (relativo) en otras situaciones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20059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24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8229600" cy="45720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400" b="1" u="sng" dirty="0"/>
              <a:t>Fuentes nacionales de financiamiento a largo plazo</a:t>
            </a:r>
            <a:r>
              <a:rPr lang="es-MX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En el sector, todos los ingresos se obtienen en moneda local.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2000" dirty="0"/>
              <a:t>La dependencia del financiamiento externo genera un riesgo cambiario, lo que es altamente riesgoso en economías caracterizadas por alta volatilidad de la tasa de cambio: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Imposibilidad de reajustar tarifas en forma significativa en condiciones de altos niveles de desempleo y caída de los ingresos de las familias.</a:t>
            </a:r>
          </a:p>
          <a:p>
            <a:pPr marL="1143000" lvl="2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dirty="0"/>
              <a:t>La disponibilidad de fuentes nacionales de financiamiento de largo plazo, es esencial para evitar este riesgo: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Fracaso de varios proyectos BOT en México ("tequilazo" de 1995) y de muchas concesiones en Argentina (mega devaluación del año 2002).</a:t>
            </a:r>
          </a:p>
          <a:p>
            <a:pPr marL="1600200" lvl="3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Aguas Andinas (Chile): "Nuestros ingresos se encuentran … vinculados a la evolución de la moneda local. Es por ello, que nuestra deuda se encuentra emitida principalmente en esta misma moneda … no mantenemos deudas significativas en moneda extranjera".</a:t>
            </a:r>
            <a:endParaRPr lang="es-ES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Tercer factor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9CD030-8DDC-48E3-8CA5-23E9896F7077}"/>
              </a:ext>
            </a:extLst>
          </p:cNvPr>
          <p:cNvSpPr txBox="1"/>
          <p:nvPr/>
        </p:nvSpPr>
        <p:spPr>
          <a:xfrm>
            <a:off x="0" y="0"/>
            <a:ext cx="4480560" cy="59436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ES" sz="1600" dirty="0"/>
              <a:t>Tres factores que explicarían el fracaso (relativo) en unos casos y éxito (relativo) en otras situaciones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694147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226837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5720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400" b="1" u="sng" dirty="0"/>
              <a:t>En Chile, el sector sanitario logró impresionantes avances</a:t>
            </a:r>
            <a:r>
              <a:rPr lang="es-419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Altas coberturas y calidad de servicios de agua potable y alcantarillado: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Según las estimaciones del Programa Conjunto de Monitoreo del Abastecimiento de Agua y del Saneamiento (</a:t>
            </a:r>
            <a:r>
              <a:rPr lang="es-419" sz="2000" noProof="1"/>
              <a:t>JMP</a:t>
            </a:r>
            <a:r>
              <a:rPr lang="es-CL" sz="2000" dirty="0">
                <a:sym typeface="Wingdings" panose="05000000000000000000" pitchFamily="2" charset="2"/>
              </a:rPr>
              <a:t>) (para 2015):</a:t>
            </a:r>
            <a:endParaRPr lang="es-CL" sz="2000" dirty="0"/>
          </a:p>
          <a:p>
            <a:pPr marL="1600200" lvl="3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CL" sz="2000" b="1" u="sng" dirty="0"/>
              <a:t>Servicios gestionados de manera segura</a:t>
            </a:r>
            <a:r>
              <a:rPr lang="es-CL" sz="2000" dirty="0"/>
              <a:t> (nivel nacional):</a:t>
            </a:r>
          </a:p>
          <a:p>
            <a:pPr marL="2057400" lvl="4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CL" dirty="0"/>
              <a:t>Agua potable (98%) y saneamiento (</a:t>
            </a:r>
            <a:r>
              <a:rPr lang="es-419" dirty="0"/>
              <a:t>85%).</a:t>
            </a:r>
          </a:p>
          <a:p>
            <a:pPr marL="1600200" lvl="3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b="1" u="sng" dirty="0"/>
              <a:t>Por lo menos un servicio básico</a:t>
            </a:r>
            <a:r>
              <a:rPr lang="es-419" sz="2000" dirty="0"/>
              <a:t> (nivel nacional):</a:t>
            </a:r>
          </a:p>
          <a:p>
            <a:pPr marL="2057400" lvl="4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dirty="0"/>
              <a:t>Agua potable (100%) y saneamiento (100%).</a:t>
            </a:r>
          </a:p>
          <a:p>
            <a:pPr marL="1600200" lvl="3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Las </a:t>
            </a:r>
            <a:r>
              <a:rPr lang="es-419" sz="2000" b="1" u="sng" dirty="0"/>
              <a:t>brechas</a:t>
            </a:r>
            <a:r>
              <a:rPr lang="es-419" sz="2000" dirty="0"/>
              <a:t> que todavía quedan </a:t>
            </a:r>
            <a:r>
              <a:rPr lang="es-419" sz="2000" b="1" u="sng" dirty="0"/>
              <a:t>se concentran principalmente en la población rural dispersa</a:t>
            </a:r>
            <a:r>
              <a:rPr lang="es-419" sz="2000" dirty="0"/>
              <a:t>.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Estos avances han significado importantes beneficios para el país, en términos de salud pública, lucha contra la pobreza, desarrollo económico y protección ambiental.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s-419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4400" b="1" dirty="0"/>
              <a:t>Chile: Avances</a:t>
            </a:r>
            <a:endParaRPr lang="es-ES" sz="4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0E0059-6364-4B8A-AFC9-1DE9185C03BB}"/>
              </a:ext>
            </a:extLst>
          </p:cNvPr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25 de 32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2AD5C6-F0FB-4BA4-9FFE-19D27F143E62}"/>
              </a:ext>
            </a:extLst>
          </p:cNvPr>
          <p:cNvSpPr txBox="1"/>
          <p:nvPr/>
        </p:nvSpPr>
        <p:spPr>
          <a:xfrm>
            <a:off x="548640" y="6263640"/>
            <a:ext cx="8595360" cy="59436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s-MX" sz="1600" dirty="0"/>
              <a:t>Sin embargo, todavía quedan desafíos que resolver, que se concentran en población rural, disponibilidad de agua en algunas zonas, la adaptación al cambio climático, y </a:t>
            </a:r>
            <a:r>
              <a:rPr lang="es-MX" sz="1600" b="1" u="sng" dirty="0"/>
              <a:t>en los temas siguientes</a:t>
            </a:r>
            <a:r>
              <a:rPr lang="es-MX" sz="1600" dirty="0"/>
              <a:t>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399660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Porcentaje de agua no facturada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714721931"/>
              </p:ext>
            </p:extLst>
          </p:nvPr>
        </p:nvGraphicFramePr>
        <p:xfrm>
          <a:off x="457200" y="1476462"/>
          <a:ext cx="8321040" cy="4865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5840" y="4206240"/>
            <a:ext cx="438912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s-ES" dirty="0"/>
              <a:t>En la Región Metropolitana, el porcentaje de agua no facturada (pérdidas) aumentó en aproximadamente 12% entre 1995 y 2017.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2A5058-AA48-4A59-9FE1-1B52BFECBD4B}"/>
              </a:ext>
            </a:extLst>
          </p:cNvPr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26 de 32</a:t>
            </a:r>
          </a:p>
        </p:txBody>
      </p:sp>
    </p:spTree>
    <p:extLst>
      <p:ext uri="{BB962C8B-B14F-4D97-AF65-F5344CB8AC3E}">
        <p14:creationId xmlns:p14="http://schemas.microsoft.com/office/powerpoint/2010/main" val="337208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534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91811"/>
            <a:ext cx="8412480" cy="475488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El porcentaje de agua de facturada no necesariamente representaría una preocupación: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Puede tener explicación racional y es razonable en términos regionales: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dirty="0"/>
              <a:t>Aunque aparentemente iría en contra de las necesidades de adaptación al cambio climático y el comportamiento de la población (menor consumo).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Lo que es importante es descartar que esto se deba a una subinversión en mantenimiento y reposición de redes: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dirty="0"/>
              <a:t>En todo caso, el porcentaje de agua no facturada ha empezado a estabilizarse e inclusive ha disminuido en los últimos años.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dirty="0"/>
              <a:t>L</a:t>
            </a:r>
            <a:r>
              <a:rPr lang="es-MX" dirty="0"/>
              <a:t>a tasa de reposición de redes en general es baja: Implica reponer la red de agua potable en más de 200 años (la de alcantarillado en más de 450 años).</a:t>
            </a:r>
            <a:endParaRPr lang="es-ES" dirty="0"/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dirty="0"/>
              <a:t>Cabe agregar que en el sistema de regulación por “empresa modelo”: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dirty="0"/>
              <a:t>El costo de agua entra en el cálculo tarifario según su precio en el mercado de derechos: Los prestadores se benefician de las rentas de escasez.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/>
              <a:t>Porcentaje de agua no facturada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EB4F2A-7772-4B7C-8A3A-8967A2EDD7D2}"/>
              </a:ext>
            </a:extLst>
          </p:cNvPr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27 de 32</a:t>
            </a:r>
          </a:p>
        </p:txBody>
      </p:sp>
    </p:spTree>
    <p:extLst>
      <p:ext uri="{BB962C8B-B14F-4D97-AF65-F5344CB8AC3E}">
        <p14:creationId xmlns:p14="http://schemas.microsoft.com/office/powerpoint/2010/main" val="34469424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7160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400" dirty="0"/>
              <a:t>Según el marco regulatorio actual, si en un proceso tarifario, la Superintendencia de Servicios Sanitarios (</a:t>
            </a:r>
            <a:r>
              <a:rPr lang="en-US" sz="2400" dirty="0"/>
              <a:t>SISS</a:t>
            </a:r>
            <a:r>
              <a:rPr lang="es-419" sz="2400" dirty="0"/>
              <a:t>) y la empresa regulada no logran llegar a un acuerdo (lo que ocurre a menudo), se debe recurrir a una comisión de tres expertos: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Hay diferentes opiniones (tanto a favor como en contra) sobre si este procedimiento se justifica. Y se puede aceptar que tal vez era una opción apropiada en su momento.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Sin embargo, caben varias preguntas, ¿qué capacidad tiene un grupo de tres personas para decidir sobre varios (&gt; 100) temas complejos en un período corto (30 días)?, ¿cómo se garantiza la objetividad?, ¿son apropiados los incentivos?, y ¿existen expertos independientes?</a:t>
            </a:r>
          </a:p>
          <a:p>
            <a:pPr marL="1143000" lvl="2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dirty="0"/>
              <a:t>Cabe recordar que, en legislación comparada, los desacuerdos entre el regulador y la empresa regulada normalmente se resuelven en las cortes de justicia o por las autoridades de defensa de la libre competencia.</a:t>
            </a:r>
            <a:endParaRPr lang="es-419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4400" b="1" dirty="0"/>
              <a:t>Comisión de expertos</a:t>
            </a:r>
            <a:endParaRPr lang="es-ES" sz="4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107E69-6E3C-45EE-B45F-60F7118A3522}"/>
              </a:ext>
            </a:extLst>
          </p:cNvPr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28 de 32</a:t>
            </a:r>
          </a:p>
        </p:txBody>
      </p:sp>
    </p:spTree>
    <p:extLst>
      <p:ext uri="{BB962C8B-B14F-4D97-AF65-F5344CB8AC3E}">
        <p14:creationId xmlns:p14="http://schemas.microsoft.com/office/powerpoint/2010/main" val="34411667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5720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400" dirty="0"/>
              <a:t>El marco regulatorio actual impone pocos controles sobre la pertenencia de las empresas sanitarias a grupos empresariales o conglomerados: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¿Cómo se evita el riesgo de transferencia de costos de los negocios no regulados hacia los servicios regulados, o de utilidades de los servicios sanitarios hacia los negocios no regulados?</a:t>
            </a:r>
          </a:p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400" dirty="0"/>
              <a:t>Este tema tiene escaso desarrollo en el marco regulatorio chileno, en comparación con la práctica de EE.UU. o Inglaterra.</a:t>
            </a:r>
          </a:p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400" dirty="0"/>
              <a:t>La relevancia del tema se explica por los daños económicos que pueden causar subsidios cruzados en estas transacciones: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A usuarios de empresas sanitarias (incremento de costos y riesgos).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A los competidores de las compañías relacionadas (subsidios ocultos).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32000" y="274638"/>
            <a:ext cx="82800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/>
              <a:t>Precios de transferencia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53389E-3D37-479C-892E-4B7913DC3C6E}"/>
              </a:ext>
            </a:extLst>
          </p:cNvPr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29 de 32</a:t>
            </a:r>
          </a:p>
        </p:txBody>
      </p:sp>
    </p:spTree>
    <p:extLst>
      <p:ext uri="{BB962C8B-B14F-4D97-AF65-F5344CB8AC3E}">
        <p14:creationId xmlns:p14="http://schemas.microsoft.com/office/powerpoint/2010/main" val="6106445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07915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48000"/>
            <a:ext cx="8229600" cy="453600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400" dirty="0"/>
              <a:t>Observamos, cada vez más, </a:t>
            </a:r>
            <a:r>
              <a:rPr lang="es-419" sz="2400" b="1" u="sng" dirty="0"/>
              <a:t>mayores </a:t>
            </a:r>
            <a:r>
              <a:rPr kumimoji="0" lang="es-419" sz="2400" b="1" i="0" u="sng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interdependencias entre agua, energía y agricultura</a:t>
            </a:r>
            <a:r>
              <a:rPr kumimoji="0" lang="es-419" sz="24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como por ejemplo: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Modernización de riego puede: 1) intensificar la producción agrícola y ahorrar agua, pero también 2) aumentar consumo de la energía y amenazar la sustentabilidad de los acuíferos.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Subsidios a los precios de la energía, o expansión del uso de nuevas fuentes energéticas (como energía solar), pueden: 1) incrementar la producción agrícola, pero 2) llevar a la sobreexplotación de los acuíferos y las transferencias sociales poco equitativas.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La matriz energética de varios países, con predominio de la generación hidroeléctrica, es vulnerable a variabilidad climática y a los procesos de cambio de uso de suelo y degradación de la vegetación natural.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419" sz="2000" dirty="0"/>
              <a:t>Se observa un excesivo énfasis en desarrollos con fines sectoriales y poco interés en promover el uso múltiple del agua.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4400" b="1" dirty="0">
                <a:latin typeface="+mj-lt"/>
                <a:ea typeface="+mj-ea"/>
                <a:cs typeface="+mj-cs"/>
              </a:rPr>
              <a:t>Nexo agua, energía y agricultura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9F92AF-0E08-4C5D-95D6-0D8C26423707}"/>
              </a:ext>
            </a:extLst>
          </p:cNvPr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30 de 32</a:t>
            </a:r>
          </a:p>
        </p:txBody>
      </p:sp>
    </p:spTree>
    <p:extLst>
      <p:ext uri="{BB962C8B-B14F-4D97-AF65-F5344CB8AC3E}">
        <p14:creationId xmlns:p14="http://schemas.microsoft.com/office/powerpoint/2010/main" val="16398639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075" y="1572768"/>
            <a:ext cx="1828800" cy="73152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s-ES" dirty="0"/>
              <a:t>Regulador económico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44755" y="1574606"/>
            <a:ext cx="1828800" cy="73152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s-ES" dirty="0"/>
              <a:t>Autoridad de aguas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56435" y="1574606"/>
            <a:ext cx="1828800" cy="73152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s-ES" dirty="0"/>
              <a:t>Ministerio de Salud Pública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68115" y="1574606"/>
            <a:ext cx="1828800" cy="73152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s-ES" dirty="0"/>
              <a:t>Otras autoridades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0275" y="2918420"/>
            <a:ext cx="694944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s-ES" b="1" spc="100" dirty="0"/>
              <a:t>Prestador de servicios de agua potable y saneamiento</a:t>
            </a:r>
          </a:p>
        </p:txBody>
      </p:sp>
      <p:cxnSp>
        <p:nvCxnSpPr>
          <p:cNvPr id="12" name="Straight Arrow Connector 11"/>
          <p:cNvCxnSpPr>
            <a:stCxn id="8" idx="2"/>
          </p:cNvCxnSpPr>
          <p:nvPr/>
        </p:nvCxnSpPr>
        <p:spPr>
          <a:xfrm flipH="1">
            <a:off x="3155569" y="2306126"/>
            <a:ext cx="3586" cy="62179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2"/>
          </p:cNvCxnSpPr>
          <p:nvPr/>
        </p:nvCxnSpPr>
        <p:spPr>
          <a:xfrm flipH="1">
            <a:off x="5163663" y="2306126"/>
            <a:ext cx="7172" cy="62179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7395" y="3697446"/>
            <a:ext cx="2194560" cy="82296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s-ES" b="1" dirty="0"/>
              <a:t>Energía</a:t>
            </a:r>
          </a:p>
          <a:p>
            <a:pPr algn="ctr"/>
            <a:r>
              <a:rPr lang="es-ES" sz="1400" dirty="0"/>
              <a:t>(</a:t>
            </a:r>
            <a:r>
              <a:rPr lang="es-ES" sz="1400" i="1" u="sng" dirty="0"/>
              <a:t>requiere energía y la puede generar</a:t>
            </a:r>
            <a:r>
              <a:rPr lang="es-ES" sz="1400" dirty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67715" y="3697446"/>
            <a:ext cx="2194560" cy="82296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s-ES" b="1" dirty="0"/>
              <a:t>Agua</a:t>
            </a:r>
          </a:p>
          <a:p>
            <a:pPr algn="ctr"/>
            <a:r>
              <a:rPr lang="es-ES" sz="1400" dirty="0"/>
              <a:t>(</a:t>
            </a:r>
            <a:r>
              <a:rPr lang="es-ES" sz="1400" i="1" u="sng" dirty="0"/>
              <a:t>consume agua cruda y produce agua potable</a:t>
            </a:r>
            <a:r>
              <a:rPr lang="es-ES" sz="1400" dirty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28035" y="3697446"/>
            <a:ext cx="2194560" cy="82296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s-ES" b="1" dirty="0"/>
              <a:t>Aguas servidas</a:t>
            </a:r>
          </a:p>
          <a:p>
            <a:pPr algn="ctr"/>
            <a:r>
              <a:rPr lang="es-ES" sz="1400" dirty="0"/>
              <a:t>(</a:t>
            </a:r>
            <a:r>
              <a:rPr lang="es-ES" sz="1400" i="1" u="sng" dirty="0"/>
              <a:t>produce aguas servidas, cloacales o residuales</a:t>
            </a:r>
            <a:r>
              <a:rPr lang="es-ES" sz="1400" dirty="0"/>
              <a:t>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132235" y="2302503"/>
            <a:ext cx="15240" cy="62179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2"/>
          </p:cNvCxnSpPr>
          <p:nvPr/>
        </p:nvCxnSpPr>
        <p:spPr>
          <a:xfrm flipH="1">
            <a:off x="7174895" y="2306126"/>
            <a:ext cx="7620" cy="62179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18"/>
          <p:cNvSpPr/>
          <p:nvPr/>
        </p:nvSpPr>
        <p:spPr>
          <a:xfrm>
            <a:off x="6542435" y="3304254"/>
            <a:ext cx="365760" cy="384048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>
            <a:off x="3890675" y="3304254"/>
            <a:ext cx="365760" cy="384048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>
            <a:off x="1330355" y="3304254"/>
            <a:ext cx="365760" cy="384048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Up Arrow 21"/>
          <p:cNvSpPr/>
          <p:nvPr/>
        </p:nvSpPr>
        <p:spPr>
          <a:xfrm>
            <a:off x="1696115" y="3304254"/>
            <a:ext cx="365760" cy="384048"/>
          </a:xfrm>
          <a:prstGeom prst="upArrow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Up Arrow 22"/>
          <p:cNvSpPr/>
          <p:nvPr/>
        </p:nvSpPr>
        <p:spPr>
          <a:xfrm>
            <a:off x="4256435" y="3304254"/>
            <a:ext cx="365760" cy="384048"/>
          </a:xfrm>
          <a:prstGeom prst="upArrow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5955" y="4585742"/>
            <a:ext cx="2377440" cy="2103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45720" rIns="45720" rtlCol="0" anchor="ctr" anchorCtr="1">
            <a:spAutoFit/>
          </a:bodyPr>
          <a:lstStyle/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Consumo energético en el sector es entre 3% y 20% del uso nacional de energía.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Importante componente (5%-30%) de costos operativos.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Consumo energético se puede reducir entre 10% y 40%.</a:t>
            </a:r>
          </a:p>
          <a:p>
            <a:pPr marL="169863" indent="-169863">
              <a:buFont typeface="Arial" pitchFamily="34" charset="0"/>
              <a:buChar char="•"/>
            </a:pPr>
            <a:r>
              <a:rPr lang="es-ES" sz="1200" dirty="0"/>
              <a:t>En el sector existen oportunidades para generación de energía y de biogás.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76275" y="4590288"/>
            <a:ext cx="2377440" cy="2103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45720" rIns="45720" rtlCol="0" anchor="ctr" anchorCtr="1">
            <a:spAutoFit/>
          </a:bodyPr>
          <a:lstStyle/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Usuario relativamente menor del recurso (5%-15%).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Importante en algunas cuencas.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Tiene prioridad sobre otros usos.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Elevado nivel de pérdidas (&gt;40%) (que alimentan la recarga).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Competencia con otros usos, en especial agricultura de riego.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Reducir el uso de agua, significa disminuir consumo energético.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36595" y="4590288"/>
            <a:ext cx="2377440" cy="2103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45720" rIns="45720" rtlCol="0" anchor="ctr" anchorCtr="1">
            <a:spAutoFit/>
          </a:bodyPr>
          <a:lstStyle/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Bajo nivel de tratamiento (&lt;30%) de las aguas residuales.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Principal fuente de contaminación hídrica en muchas cuencas.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Impactos negativos sobre otros usos, en especial agricultura.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Con tratamiento, potencial fuente de energía y de biogás.</a:t>
            </a:r>
          </a:p>
          <a:p>
            <a:pPr marL="169863" indent="-169863">
              <a:spcAft>
                <a:spcPts val="200"/>
              </a:spcAft>
              <a:buFont typeface="Arial" pitchFamily="34" charset="0"/>
              <a:buChar char="•"/>
            </a:pPr>
            <a:r>
              <a:rPr lang="es-ES" sz="1200" dirty="0"/>
              <a:t>También fuente de agua limpia para otros usos (agricultura).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90275" y="2437008"/>
            <a:ext cx="6949440" cy="274320"/>
          </a:xfrm>
          <a:prstGeom prst="roundRect">
            <a:avLst/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s-ES" spc="600" dirty="0">
                <a:solidFill>
                  <a:schemeClr val="tx1"/>
                </a:solidFill>
              </a:rPr>
              <a:t>Problema de “agencia común”</a:t>
            </a:r>
          </a:p>
        </p:txBody>
      </p:sp>
      <p:sp>
        <p:nvSpPr>
          <p:cNvPr id="28" name="Rectangular Callout 27"/>
          <p:cNvSpPr/>
          <p:nvPr/>
        </p:nvSpPr>
        <p:spPr>
          <a:xfrm>
            <a:off x="7969624" y="2490807"/>
            <a:ext cx="1097280" cy="1600200"/>
          </a:xfrm>
          <a:prstGeom prst="wedgeRectCallout">
            <a:avLst>
              <a:gd name="adj1" fmla="val -79950"/>
              <a:gd name="adj2" fmla="val -39125"/>
            </a:avLst>
          </a:prstGeom>
          <a:solidFill>
            <a:srgbClr val="FFFF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Varios reguladores actuando sobre la conducta del mismo agente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Nexo agua, energía y agricultura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31 de 32</a:t>
            </a:r>
          </a:p>
        </p:txBody>
      </p:sp>
    </p:spTree>
    <p:extLst>
      <p:ext uri="{BB962C8B-B14F-4D97-AF65-F5344CB8AC3E}">
        <p14:creationId xmlns:p14="http://schemas.microsoft.com/office/powerpoint/2010/main" val="29413665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Temas sectoriales.</a:t>
            </a:r>
            <a:endParaRPr lang="es-E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580255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32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475488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tradicionales</a:t>
            </a:r>
            <a:r>
              <a:rPr lang="es-ES" sz="2400" dirty="0"/>
              <a:t> (que seguramente vamos a continuar):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Análisis de tendencias regionales (políticas públicas, ODS).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Análisis comparativo de experiencias nacionales.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tarifarias, de subsidios y autofinanciamiento.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Regulación y control bajo modelo público de la prestación.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Rol de regulación en el fomento de la eficiencia energética e hídrica.</a:t>
            </a:r>
          </a:p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Nuevos temas</a:t>
            </a:r>
            <a:r>
              <a:rPr lang="es-ES" sz="2400" dirty="0"/>
              <a:t> (que nos gustaría desarrollar):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Implicaciones del cambio climático para políticas de regulación.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 para pequeños y medianos prestadores.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Regulación frente a nuevas formas de participación privada.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Regulación y nuevas fuentes de agua para abastecimiento humano.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Regulación y políticas de gestión del agua (reasignación, prioridades, cobros por extracción y descarga, infraestructura verde, etc.).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Temas de trabajo a futuro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413665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2560320"/>
            <a:ext cx="9144000" cy="822960"/>
          </a:xfrm>
        </p:spPr>
        <p:txBody>
          <a:bodyPr>
            <a:noAutofit/>
          </a:bodyPr>
          <a:lstStyle/>
          <a:p>
            <a:r>
              <a:rPr lang="es-ES" sz="4800" b="1" dirty="0">
                <a:latin typeface="+mn-lt"/>
              </a:rPr>
              <a:t>¡Muchas gracias por su atención!</a:t>
            </a:r>
            <a:endParaRPr lang="en-US" sz="4800" b="1" dirty="0">
              <a:latin typeface="+mn-lt"/>
            </a:endParaRPr>
          </a:p>
        </p:txBody>
      </p:sp>
      <p:sp>
        <p:nvSpPr>
          <p:cNvPr id="4" name="Rectangle 13"/>
          <p:cNvSpPr txBox="1">
            <a:spLocks noChangeArrowheads="1"/>
          </p:cNvSpPr>
          <p:nvPr/>
        </p:nvSpPr>
        <p:spPr>
          <a:xfrm>
            <a:off x="2468880" y="4206240"/>
            <a:ext cx="6217920" cy="2377440"/>
          </a:xfrm>
          <a:prstGeom prst="rect">
            <a:avLst/>
          </a:prstGeom>
          <a:noFill/>
          <a:ln/>
        </p:spPr>
        <p:txBody>
          <a:bodyPr rIns="0"/>
          <a:lstStyle/>
          <a:p>
            <a:pPr lvl="0">
              <a:spcBef>
                <a:spcPts val="0"/>
              </a:spcBef>
              <a:defRPr/>
            </a:pPr>
            <a:r>
              <a:rPr lang="es-MX" sz="2400" b="1" dirty="0"/>
              <a:t>Misión de la Asociación Brasileña de Ingeniería Sanitaria y Ambiental (ABES) a Chile</a:t>
            </a:r>
            <a:endParaRPr lang="es-ES" sz="2400" b="1" dirty="0">
              <a:latin typeface="+mn-lt"/>
              <a:ea typeface="+mn-ea"/>
              <a:cs typeface="+mn-cs"/>
            </a:endParaRPr>
          </a:p>
          <a:p>
            <a:pPr lvl="0">
              <a:spcBef>
                <a:spcPts val="0"/>
              </a:spcBef>
              <a:defRPr/>
            </a:pPr>
            <a:r>
              <a:rPr lang="es-ES" sz="1600" dirty="0"/>
              <a:t>(Sala </a:t>
            </a:r>
            <a:r>
              <a:rPr lang="es-ES" sz="1600" noProof="1"/>
              <a:t>Fajnzylber</a:t>
            </a:r>
            <a:r>
              <a:rPr lang="es-ES" sz="1600" dirty="0"/>
              <a:t>, </a:t>
            </a:r>
            <a:r>
              <a:rPr lang="es-MX" sz="1600" dirty="0"/>
              <a:t>CEPAL, Santiago de Chile, 6 al 10 de mayo de 2019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 </a:t>
            </a:r>
            <a:r>
              <a:rPr kumimoji="0" lang="es-ES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Andrei S. Jouravlev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 Oficial para Asuntos Económicos (</a:t>
            </a:r>
            <a:r>
              <a:rPr kumimoji="0" lang="es-ES" sz="1600" b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jubilado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División de Recursos Naturales, Comisión Económica para América Latina y el Caribe (CEPAL) de las Naciones Unidas (e-mail: </a:t>
            </a:r>
            <a:r>
              <a:rPr kumimoji="0" lang="es-ES" sz="1600" b="0" i="1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ajouravlev@yahoo.com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lang="es-ES" sz="1600" dirty="0"/>
              <a:t> TEL: +56984068440)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Users\AJOURA~1\AppData\Local\Temp\$$_C821\CEPAL espanol\PNG-Transparentes para ppt\logocepal-esp-transp-P5625-RecNatural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" y="4160520"/>
            <a:ext cx="2160380" cy="265176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73613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2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463040"/>
            <a:ext cx="8229600" cy="521208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Seguimiento de </a:t>
            </a:r>
            <a:r>
              <a:rPr lang="es-ES" sz="2400" b="1" u="sng" dirty="0"/>
              <a:t>reformas y políticas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dirty="0"/>
              <a:t>Políticas públicas en el sector y sus tendencias en la región.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Recomendaciones de conferencias internaciones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b="1" u="sng" dirty="0"/>
              <a:t>1970s-1990s</a:t>
            </a:r>
            <a:r>
              <a:rPr lang="es-ES" dirty="0"/>
              <a:t>: </a:t>
            </a:r>
            <a:r>
              <a:rPr lang="es-MX" dirty="0"/>
              <a:t>Plan de Acción de Mar del Plata (Conferencia de las Naciones Unidas sobre el Agua, Mar del Plata, 1977), Decenio Internacional del Agua Potable y del Saneamiento Ambiental (1981-1990), Programa 21 (Conferencia de las NNUU sobre el Medio Ambiente y el Desarrollo, Rio de Janeiro, 1992).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b="1" u="sng" dirty="0"/>
              <a:t>2000s</a:t>
            </a:r>
            <a:r>
              <a:rPr lang="es-ES" dirty="0"/>
              <a:t>: Objetivos de Desarrollo del Milenio (ODS) (2000-2015) y Objetivos de Desarrollo Sostenible (ODS) (2016-2030).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Análisis de </a:t>
            </a:r>
            <a:r>
              <a:rPr lang="es-ES" sz="2400" b="1" u="sng" dirty="0"/>
              <a:t>experiencias relevantes</a:t>
            </a:r>
            <a:r>
              <a:rPr lang="es-ES" sz="2400" dirty="0"/>
              <a:t> o de interés especial: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dirty="0"/>
              <a:t>Argentina, Chile, Colombia, Costa Rica, Estados Unidos, Inglaterra, Francia, Guatemala, México, Perú, Unión Europea y varios otros.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Políticas públicas en temas de alto interés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s-ES" dirty="0"/>
              <a:t>Metas de expansión, políticas regulatorias, consolidación sectorial (agregación), tarifas, subsidios, información, derecho humano al agua, etc.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Agua potable y saneamiento</a:t>
            </a:r>
          </a:p>
        </p:txBody>
      </p:sp>
    </p:spTree>
    <p:extLst>
      <p:ext uri="{BB962C8B-B14F-4D97-AF65-F5344CB8AC3E}">
        <p14:creationId xmlns:p14="http://schemas.microsoft.com/office/powerpoint/2010/main" val="2941366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91440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Agua potable y saneamiento</a:t>
            </a:r>
          </a:p>
        </p:txBody>
      </p:sp>
      <p:sp>
        <p:nvSpPr>
          <p:cNvPr id="9" name="Pentagon 8"/>
          <p:cNvSpPr/>
          <p:nvPr/>
        </p:nvSpPr>
        <p:spPr>
          <a:xfrm>
            <a:off x="274320" y="1645920"/>
            <a:ext cx="1645920" cy="1097280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</a:rPr>
              <a:t>Sector tradicional: antes de las reformas</a:t>
            </a:r>
          </a:p>
          <a:p>
            <a:pPr algn="ctr"/>
            <a:r>
              <a:rPr lang="es-ES" sz="1100" dirty="0">
                <a:solidFill>
                  <a:schemeClr val="tx1"/>
                </a:solidFill>
              </a:rPr>
              <a:t>(</a:t>
            </a:r>
            <a:r>
              <a:rPr lang="es-ES" sz="1100" i="1" u="sng" dirty="0">
                <a:solidFill>
                  <a:schemeClr val="tx1"/>
                </a:solidFill>
              </a:rPr>
              <a:t>Antes de los años 1990</a:t>
            </a:r>
            <a:r>
              <a:rPr lang="es-ES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Pentagon 9"/>
          <p:cNvSpPr/>
          <p:nvPr/>
        </p:nvSpPr>
        <p:spPr>
          <a:xfrm>
            <a:off x="2011680" y="1645920"/>
            <a:ext cx="1645920" cy="1097280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</a:rPr>
              <a:t>Interés en participación del sector privado</a:t>
            </a:r>
          </a:p>
          <a:p>
            <a:pPr algn="ctr"/>
            <a:r>
              <a:rPr lang="es-ES" sz="1100" dirty="0">
                <a:solidFill>
                  <a:schemeClr val="tx1"/>
                </a:solidFill>
              </a:rPr>
              <a:t>(</a:t>
            </a:r>
            <a:r>
              <a:rPr lang="es-ES" sz="1100" i="1" u="sng" dirty="0">
                <a:solidFill>
                  <a:schemeClr val="tx1"/>
                </a:solidFill>
              </a:rPr>
              <a:t>Principios de los años 1990</a:t>
            </a:r>
            <a:r>
              <a:rPr lang="es-ES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Pentagon 10"/>
          <p:cNvSpPr/>
          <p:nvPr/>
        </p:nvSpPr>
        <p:spPr>
          <a:xfrm>
            <a:off x="3749040" y="1645920"/>
            <a:ext cx="1554480" cy="109728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182880"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</a:rPr>
              <a:t>Incorporación de prestadores privados en varios países</a:t>
            </a:r>
          </a:p>
          <a:p>
            <a:pPr algn="ctr"/>
            <a:r>
              <a:rPr lang="es-ES" sz="1100" dirty="0">
                <a:solidFill>
                  <a:schemeClr val="tx1"/>
                </a:solidFill>
              </a:rPr>
              <a:t>(</a:t>
            </a:r>
            <a:r>
              <a:rPr lang="es-ES" sz="1100" i="1" u="sng" dirty="0">
                <a:solidFill>
                  <a:schemeClr val="tx1"/>
                </a:solidFill>
              </a:rPr>
              <a:t>Mediados de los años 1990</a:t>
            </a:r>
            <a:r>
              <a:rPr lang="es-ES" sz="11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5486400" y="1645920"/>
            <a:ext cx="1645920" cy="1097280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</a:rPr>
              <a:t>Conflictos con prestadores privados</a:t>
            </a:r>
          </a:p>
          <a:p>
            <a:pPr algn="ctr"/>
            <a:r>
              <a:rPr lang="es-ES" sz="1100" dirty="0">
                <a:solidFill>
                  <a:schemeClr val="tx1"/>
                </a:solidFill>
              </a:rPr>
              <a:t>(</a:t>
            </a:r>
            <a:r>
              <a:rPr lang="es-ES" sz="1100" i="1" u="sng" dirty="0">
                <a:solidFill>
                  <a:schemeClr val="tx1"/>
                </a:solidFill>
              </a:rPr>
              <a:t>Principios de los años 2000</a:t>
            </a:r>
            <a:r>
              <a:rPr lang="es-ES" sz="11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7223760" y="1645920"/>
            <a:ext cx="1645920" cy="1097280"/>
          </a:xfrm>
          <a:prstGeom prst="homePlat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137160" rtlCol="0" anchor="ctr"/>
          <a:lstStyle/>
          <a:p>
            <a:pPr algn="ctr"/>
            <a:r>
              <a:rPr lang="es-ES" sz="1200" b="1" dirty="0">
                <a:solidFill>
                  <a:schemeClr val="tx1"/>
                </a:solidFill>
              </a:rPr>
              <a:t>Salida de prestadores privados y re-estatizaciones</a:t>
            </a:r>
          </a:p>
          <a:p>
            <a:pPr algn="ctr"/>
            <a:r>
              <a:rPr lang="es-ES" sz="1100" dirty="0">
                <a:solidFill>
                  <a:schemeClr val="tx1"/>
                </a:solidFill>
              </a:rPr>
              <a:t>(</a:t>
            </a:r>
            <a:r>
              <a:rPr lang="es-ES" sz="1100" i="1" u="sng" dirty="0">
                <a:solidFill>
                  <a:schemeClr val="tx1"/>
                </a:solidFill>
              </a:rPr>
              <a:t>Hasta ahora</a:t>
            </a:r>
            <a:r>
              <a:rPr lang="es-ES" sz="11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880" y="5664406"/>
            <a:ext cx="4114800" cy="548640"/>
          </a:xfrm>
          <a:prstGeom prst="rect">
            <a:avLst/>
          </a:prstGeom>
          <a:solidFill>
            <a:schemeClr val="bg2">
              <a:lumMod val="90000"/>
            </a:schemeClr>
          </a:solidFill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s-ES" sz="1400" dirty="0"/>
              <a:t>Políticas sectoriales, administración, inversiones, políticas financieras, metas de expansión de cobertura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949440" y="3121670"/>
            <a:ext cx="2103120" cy="5486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s-ES" sz="1400" dirty="0"/>
              <a:t>Regulación bajo modelo público de la prestación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86400" y="3761750"/>
            <a:ext cx="338328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s-ES" sz="1400" dirty="0"/>
              <a:t>Implicaciones de tratados internaciones de protección a la inversión extranjera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57600" y="4436998"/>
            <a:ext cx="4846320" cy="548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s-ES" sz="1400" dirty="0"/>
              <a:t>Diseño de contratos, fijación tarifaria, acceso a la información, contabilidad regulatoria, precios de transferencia, subsidios, etc.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11680" y="5067330"/>
            <a:ext cx="4754880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s-ES" sz="1400" dirty="0"/>
              <a:t>Formas de participación privada, </a:t>
            </a:r>
            <a:r>
              <a:rPr lang="es-ES" sz="1400" b="1" u="sng" dirty="0"/>
              <a:t>regulación económica</a:t>
            </a:r>
            <a:r>
              <a:rPr lang="es-ES" sz="1400" dirty="0"/>
              <a:t> (entes encargados, aspectos legales, mecanismos de regulación, etc.)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13" idx="2"/>
            <a:endCxn id="15" idx="0"/>
          </p:cNvCxnSpPr>
          <p:nvPr/>
        </p:nvCxnSpPr>
        <p:spPr>
          <a:xfrm>
            <a:off x="7772400" y="2743200"/>
            <a:ext cx="228600" cy="3784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958790" y="1536192"/>
            <a:ext cx="7086600" cy="129844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75230" y="1219200"/>
            <a:ext cx="3840480" cy="32004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33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Comienza y continúa el tema de regulación</a:t>
            </a:r>
            <a:endParaRPr lang="en-US" sz="1400" b="1" dirty="0"/>
          </a:p>
        </p:txBody>
      </p:sp>
      <p:cxnSp>
        <p:nvCxnSpPr>
          <p:cNvPr id="22" name="Straight Arrow Connector 21"/>
          <p:cNvCxnSpPr>
            <a:stCxn id="12" idx="2"/>
          </p:cNvCxnSpPr>
          <p:nvPr/>
        </p:nvCxnSpPr>
        <p:spPr>
          <a:xfrm>
            <a:off x="6035040" y="2743200"/>
            <a:ext cx="82296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2"/>
          </p:cNvCxnSpPr>
          <p:nvPr/>
        </p:nvCxnSpPr>
        <p:spPr>
          <a:xfrm>
            <a:off x="2560320" y="2743200"/>
            <a:ext cx="563880" cy="2286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2"/>
          </p:cNvCxnSpPr>
          <p:nvPr/>
        </p:nvCxnSpPr>
        <p:spPr>
          <a:xfrm>
            <a:off x="822960" y="2743200"/>
            <a:ext cx="624840" cy="2895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46320" y="5943600"/>
            <a:ext cx="4023360" cy="73152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lang="es-ES" sz="1400" dirty="0"/>
              <a:t>Siempre nos interesaron ciertos temas regulatorios (financiamiento, estructura industrial, información y gobernabilidad interna de los prestadores)</a:t>
            </a:r>
            <a:endParaRPr lang="en-US" sz="1400" dirty="0"/>
          </a:p>
        </p:txBody>
      </p:sp>
      <p:cxnSp>
        <p:nvCxnSpPr>
          <p:cNvPr id="26" name="Straight Arrow Connector 25"/>
          <p:cNvCxnSpPr>
            <a:stCxn id="14" idx="3"/>
            <a:endCxn id="25" idx="1"/>
          </p:cNvCxnSpPr>
          <p:nvPr/>
        </p:nvCxnSpPr>
        <p:spPr>
          <a:xfrm>
            <a:off x="4297680" y="5938726"/>
            <a:ext cx="548640" cy="37063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1" idx="2"/>
          </p:cNvCxnSpPr>
          <p:nvPr/>
        </p:nvCxnSpPr>
        <p:spPr>
          <a:xfrm>
            <a:off x="4251960" y="2743200"/>
            <a:ext cx="548640" cy="1676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3 de 32</a:t>
            </a:r>
          </a:p>
        </p:txBody>
      </p:sp>
    </p:spTree>
    <p:extLst>
      <p:ext uri="{BB962C8B-B14F-4D97-AF65-F5344CB8AC3E}">
        <p14:creationId xmlns:p14="http://schemas.microsoft.com/office/powerpoint/2010/main" val="2941366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6825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12480" y="0"/>
            <a:ext cx="731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b="1" dirty="0">
                <a:latin typeface="+mj-lt"/>
              </a:rPr>
              <a:t>4 de 32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206240" y="1463040"/>
            <a:ext cx="4754880" cy="5120640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ts val="300"/>
              </a:spcBef>
              <a:defRPr/>
            </a:pPr>
            <a:r>
              <a:rPr lang="es-MX" sz="2000" dirty="0"/>
              <a:t>Resumen de actividades realizadas en el marco del proyecto “</a:t>
            </a:r>
            <a:r>
              <a:rPr lang="es-MX" sz="2000" b="1" u="sng" dirty="0"/>
              <a:t>Construyendo compromiso, eficiencia y equidad para servicios sustentables de agua potable y saneamiento</a:t>
            </a:r>
            <a:r>
              <a:rPr lang="es-MX" sz="2000" dirty="0"/>
              <a:t>”, ejecutado por la CEPAL en conjunto con la GIZ y financiado por el BMZ: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Factores exógenos (políticas macroeconómicas, pobreza e indigencia, calidad institucional y gobernabilidad, prioridad en las políticas públicas).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Eficiencia de prestadores.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Organización institucional.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Estructura industrial en áreas urbanas.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Regulación y contratos.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Tarifas y subsidios.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Políticas para población rural.</a:t>
            </a:r>
          </a:p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MX" sz="1600" dirty="0"/>
              <a:t>Condicionantes de la globalización (derecho humano al agua y al saneamiento, tratados de protección de las inversiones, etc.).</a:t>
            </a:r>
            <a:endParaRPr lang="es-E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400" b="1" dirty="0">
                <a:latin typeface="+mj-lt"/>
                <a:ea typeface="+mj-ea"/>
                <a:cs typeface="+mj-cs"/>
              </a:rPr>
              <a:t>Lineamientos de políticas públicas</a:t>
            </a:r>
          </a:p>
        </p:txBody>
      </p:sp>
      <p:pic>
        <p:nvPicPr>
          <p:cNvPr id="9" name="Content Placeholder 6" descr="20160929215607778.jpg">
            <a:extLst>
              <a:ext uri="{FF2B5EF4-FFF2-40B4-BE49-F238E27FC236}">
                <a16:creationId xmlns:a16="http://schemas.microsoft.com/office/drawing/2014/main" id="{0B7D8515-EAB1-47ED-9ED0-B8821A94DE0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45920"/>
            <a:ext cx="3733800" cy="496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05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lvl="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dirty="0"/>
              <a:t>¿</a:t>
            </a:r>
            <a:r>
              <a:rPr lang="es-ES" sz="2400" b="1" u="sng" dirty="0"/>
              <a:t>Quiénes somos y qué hacemos</a:t>
            </a:r>
            <a:r>
              <a:rPr lang="es-ES" sz="2400" dirty="0"/>
              <a:t>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En general.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Agua potable y saneamiento.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 sectoriales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Lineamientos de políticas públicas.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highlight>
                  <a:srgbClr val="FFFF00"/>
                </a:highlight>
              </a:rPr>
              <a:t>Estructura institucional.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industrial (horizontal).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Estructura de propiedad.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regulatorias.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4800" b="1" dirty="0">
                <a:latin typeface="+mj-lt"/>
                <a:ea typeface="+mj-ea"/>
                <a:cs typeface="+mj-cs"/>
              </a:rPr>
              <a:t>Contenido de la presentación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BE1CF2-4C1B-414F-B76C-ED3D055E093A}"/>
              </a:ext>
            </a:extLst>
          </p:cNvPr>
          <p:cNvSpPr txBox="1">
            <a:spLocks/>
          </p:cNvSpPr>
          <p:nvPr/>
        </p:nvSpPr>
        <p:spPr>
          <a:xfrm>
            <a:off x="4663440" y="1645920"/>
            <a:ext cx="4114800" cy="438912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Reformas</a:t>
            </a:r>
            <a:r>
              <a:rPr lang="es-ES" sz="2400" dirty="0"/>
              <a:t> (continuación):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tarifarias.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Políticas de subsidios.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Lecciones principales.</a:t>
            </a:r>
            <a:endParaRPr lang="es-ES" dirty="0"/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Experiencia de Chile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¿Cómo se logró privatizar el sector?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Avances y desafíos pendientes.</a:t>
            </a:r>
          </a:p>
          <a:p>
            <a:pPr marL="228600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400" b="1" u="sng" dirty="0"/>
              <a:t>Temas de trabajo a futuro</a:t>
            </a:r>
            <a:r>
              <a:rPr lang="es-ES" sz="2400" dirty="0"/>
              <a:t>: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Nexo entre agua, energía y agricultura (alimentación).</a:t>
            </a:r>
          </a:p>
          <a:p>
            <a:pPr marL="685800" lvl="1" indent="-2286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s-ES" sz="2000" dirty="0"/>
              <a:t>Temas sectoriales.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0932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anchor="ctr" anchorCtr="0"/>
      <a:lstStyle>
        <a:defPPr algn="ctr" fontAlgn="base">
          <a:spcBef>
            <a:spcPct val="0"/>
          </a:spcBef>
          <a:spcAft>
            <a:spcPct val="0"/>
          </a:spcAft>
          <a:defRPr sz="4400" b="1" dirty="0"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4058</TotalTime>
  <Words>6342</Words>
  <Application>Microsoft Office PowerPoint</Application>
  <PresentationFormat>On-screen Show (4:3)</PresentationFormat>
  <Paragraphs>699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Arial</vt:lpstr>
      <vt:lpstr>Calibri</vt:lpstr>
      <vt:lpstr>Office Theme</vt:lpstr>
      <vt:lpstr>Reformas en agua potable y saneamiento en América Latina: Lecciones aprendidas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¡Muchas gracias por su atención!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 de los organismos internacionales en los servicios de agua potable y saneamiento en América Latina y el Caribe</dc:title>
  <dc:subject>IX Foro Iberoamericano de Regulación (FIAR) “Agua y Energía: Desafíos para la Sostenibilidad de los Servicios” (Centro de Convenciones de Salta, Salta, Argentina, 23 al 24 de noviembre de 2016)</dc:subject>
  <dc:creator>Andrei Jouravlev</dc:creator>
  <cp:lastModifiedBy>Clintes Varios</cp:lastModifiedBy>
  <cp:revision>352</cp:revision>
  <dcterms:created xsi:type="dcterms:W3CDTF">2015-05-07T20:35:10Z</dcterms:created>
  <dcterms:modified xsi:type="dcterms:W3CDTF">2019-05-10T00:15:12Z</dcterms:modified>
</cp:coreProperties>
</file>